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4"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1D8BD707-D9CF-40AE-B4C6-C98DA3205C09}" type="datetimeFigureOut">
              <a:rPr lang="en-US" smtClean="0"/>
              <a:pPr/>
              <a:t>11/7/2017</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1D8BD707-D9CF-40AE-B4C6-C98DA3205C09}" type="datetimeFigureOut">
              <a:rPr lang="en-US" smtClean="0"/>
              <a:pPr/>
              <a:t>11/7/2017</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11/7/2017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B6F15528-21DE-4FAA-801E-634DDDAF4B2B}" type="slidenum">
              <a:rPr lang="en-US" smtClean="0"/>
              <a:pPr/>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11/7/2017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11/7/2017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11/7/2017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1D8BD707-D9CF-40AE-B4C6-C98DA3205C09}" type="datetimeFigureOut">
              <a:rPr lang="en-US" smtClean="0"/>
              <a:pPr/>
              <a:t>11/7/2017</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1D8BD707-D9CF-40AE-B4C6-C98DA3205C09}" type="datetimeFigureOut">
              <a:rPr lang="en-US" smtClean="0"/>
              <a:pPr/>
              <a:t>11/7/2017</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1D8BD707-D9CF-40AE-B4C6-C98DA3205C09}" type="datetimeFigureOut">
              <a:rPr lang="en-US" smtClean="0"/>
              <a:pPr/>
              <a:t>11/7/2017</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6F15528-21DE-4FAA-801E-634DDDAF4B2B}" type="slidenum">
              <a:rPr lang="en-US" smtClean="0"/>
              <a:pPr/>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culinar.ro/forum/continut/Reteta-ta-preferata/16317/PEPENE-MURAT-FELII/"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Mirodenii</a:t>
            </a:r>
            <a:r>
              <a:rPr lang="en-US" dirty="0" smtClean="0"/>
              <a:t> </a:t>
            </a:r>
            <a:r>
              <a:rPr lang="en-US" dirty="0" err="1" smtClean="0"/>
              <a:t>Tradi</a:t>
            </a:r>
            <a:r>
              <a:rPr lang="ro-RO" dirty="0" smtClean="0"/>
              <a:t>ț</a:t>
            </a:r>
            <a:r>
              <a:rPr lang="en-US" dirty="0" err="1" smtClean="0"/>
              <a:t>ionale</a:t>
            </a:r>
            <a:r>
              <a:rPr lang="en-US" dirty="0" smtClean="0"/>
              <a:t> din India</a:t>
            </a:r>
            <a:endParaRPr lang="ro-RO" dirty="0"/>
          </a:p>
        </p:txBody>
      </p:sp>
      <p:sp>
        <p:nvSpPr>
          <p:cNvPr id="3" name="Subtitle 2"/>
          <p:cNvSpPr>
            <a:spLocks noGrp="1"/>
          </p:cNvSpPr>
          <p:nvPr>
            <p:ph idx="1"/>
          </p:nvPr>
        </p:nvSpPr>
        <p:spPr/>
        <p:txBody>
          <a:bodyPr/>
          <a:lstStyle/>
          <a:p>
            <a:endParaRPr lang="en-US" smtClean="0"/>
          </a:p>
          <a:p>
            <a:endParaRPr lang="en-US" dirty="0" smtClean="0"/>
          </a:p>
        </p:txBody>
      </p:sp>
      <p:sp>
        <p:nvSpPr>
          <p:cNvPr id="4" name="Rectangle 3"/>
          <p:cNvSpPr/>
          <p:nvPr/>
        </p:nvSpPr>
        <p:spPr>
          <a:xfrm>
            <a:off x="2286000" y="58847"/>
            <a:ext cx="4572000" cy="646331"/>
          </a:xfrm>
          <a:prstGeom prst="rect">
            <a:avLst/>
          </a:prstGeom>
        </p:spPr>
        <p:txBody>
          <a:bodyPr>
            <a:spAutoFit/>
          </a:bodyPr>
          <a:lstStyle/>
          <a:p>
            <a:r>
              <a:rPr lang="ro-RO" dirty="0" smtClean="0"/>
              <a:t/>
            </a:r>
            <a:br>
              <a:rPr lang="ro-RO" dirty="0" smtClean="0"/>
            </a:br>
            <a:endParaRPr lang="ro-RO"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3600" b="1" dirty="0" smtClean="0"/>
              <a:t>Insulele Mirodeniilor, cele mai căutate insule din Evul Mediu</a:t>
            </a:r>
            <a:endParaRPr lang="ro-RO" sz="3600" dirty="0"/>
          </a:p>
        </p:txBody>
      </p:sp>
      <p:sp>
        <p:nvSpPr>
          <p:cNvPr id="8" name="Content Placeholder 7"/>
          <p:cNvSpPr>
            <a:spLocks noGrp="1"/>
          </p:cNvSpPr>
          <p:nvPr>
            <p:ph sz="half" idx="1"/>
          </p:nvPr>
        </p:nvSpPr>
        <p:spPr/>
        <p:txBody>
          <a:bodyPr>
            <a:normAutofit fontScale="55000" lnSpcReduction="20000"/>
          </a:bodyPr>
          <a:lstStyle/>
          <a:p>
            <a:pPr algn="just"/>
            <a:r>
              <a:rPr lang="en-US" dirty="0" smtClean="0"/>
              <a:t>Ni</a:t>
            </a:r>
            <a:r>
              <a:rPr lang="vi-VN" dirty="0" smtClean="0"/>
              <a:t>cio insulă, reală sau imaginară, n-a fost căutată cu atâta înverşunare, vreme de multe veacuri, ca Insulele Mirodeniilor – nume sub care înţelegem astăzi arhipelagul indonezian al Molucelor (Maluku); dacă despre alte insule dovezile de existenţă erau relative pentru unele minţi mai luminate ale acelor vremuri îndepărtate – deşi povestirile marinăreşti, legendele, însemnările din cronici şi hărţi nu erau totdeauna lipsite de temeiuri foarte reale – în cazul Insulelor Mirodeniilor argumentele erau de-a dreptul </a:t>
            </a:r>
            <a:r>
              <a:rPr lang="vi-VN" dirty="0" smtClean="0"/>
              <a:t>palpabile: </a:t>
            </a:r>
            <a:r>
              <a:rPr lang="vi-VN" dirty="0" smtClean="0"/>
              <a:t>piperul, scorţişoara, </a:t>
            </a:r>
            <a:r>
              <a:rPr lang="vi-VN" dirty="0" smtClean="0"/>
              <a:t>ghimb</a:t>
            </a:r>
            <a:r>
              <a:rPr lang="ro-RO" dirty="0" smtClean="0"/>
              <a:t>i</a:t>
            </a:r>
            <a:r>
              <a:rPr lang="vi-VN" dirty="0" smtClean="0"/>
              <a:t>rul</a:t>
            </a:r>
            <a:r>
              <a:rPr lang="vi-VN" dirty="0" smtClean="0"/>
              <a:t>, nucşoara, smirna, camforul, alături de perle, de indigo şi de multe alte mărfuri, veneau de undeva, de departe, de la Răsărit, din Insulele Mirodeniilor, transportate cu pirogele care brăzdau mările sudului şi cu felucele arabe, apoi pe spinările cămilelor şi, în sfîrşit, în calele pântecoase ale navelor comerciale veneţiene şi hanseatice, pentru a lua drumul bucătăriilor, farmaciilor şi atelierelor de vopsitorie şi parfumuri din tot cuprinsul Europei</a:t>
            </a:r>
            <a:r>
              <a:rPr lang="en-US" dirty="0" smtClean="0"/>
              <a:t>.</a:t>
            </a:r>
            <a:endParaRPr lang="ro-RO" dirty="0"/>
          </a:p>
        </p:txBody>
      </p:sp>
      <p:pic>
        <p:nvPicPr>
          <p:cNvPr id="10" name="Content Placeholder 9" descr="insule-tropicale-2.jpg"/>
          <p:cNvPicPr>
            <a:picLocks noGrp="1" noChangeAspect="1"/>
          </p:cNvPicPr>
          <p:nvPr>
            <p:ph sz="half" idx="2"/>
          </p:nvPr>
        </p:nvPicPr>
        <p:blipFill>
          <a:blip r:embed="rId2" cstate="print"/>
          <a:stretch>
            <a:fillRect/>
          </a:stretch>
        </p:blipFill>
        <p:spPr>
          <a:xfrm>
            <a:off x="4953000" y="1981200"/>
            <a:ext cx="3429000" cy="2461419"/>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b="1" dirty="0" smtClean="0"/>
              <a:t>Marco Polo numără 1448 de Insule ale Mirodeniilor</a:t>
            </a:r>
            <a:endParaRPr lang="ro-RO" dirty="0"/>
          </a:p>
        </p:txBody>
      </p:sp>
      <p:sp>
        <p:nvSpPr>
          <p:cNvPr id="6" name="Content Placeholder 5"/>
          <p:cNvSpPr>
            <a:spLocks noGrp="1"/>
          </p:cNvSpPr>
          <p:nvPr>
            <p:ph sz="half" idx="1"/>
          </p:nvPr>
        </p:nvSpPr>
        <p:spPr>
          <a:xfrm>
            <a:off x="457200" y="1645920"/>
            <a:ext cx="4267200" cy="4526280"/>
          </a:xfrm>
        </p:spPr>
        <p:txBody>
          <a:bodyPr>
            <a:noAutofit/>
          </a:bodyPr>
          <a:lstStyle/>
          <a:p>
            <a:pPr algn="just"/>
            <a:r>
              <a:rPr lang="vi-VN" sz="1400" dirty="0" smtClean="0"/>
              <a:t>Totuşi, nu spaniolii au fost primii europeni care au găsit bogatele insule ale aromatelor, deşi au căutat cu multă perseverenţă drumul către ele, organizând numeroase expediţii (una dintre ele va sfârşi, după cum se ştie, cu descoperirea Lumii Noi). Despre Insulele Mirodeniilor vorbeşte şi Marco Polo, care </a:t>
            </a:r>
            <a:r>
              <a:rPr lang="vi-VN" sz="1400" dirty="0" smtClean="0"/>
              <a:t>le-a</a:t>
            </a:r>
            <a:r>
              <a:rPr lang="ro-RO" sz="1400" dirty="0" smtClean="0"/>
              <a:t> </a:t>
            </a:r>
            <a:r>
              <a:rPr lang="vi-VN" sz="1400" dirty="0" smtClean="0"/>
              <a:t>… </a:t>
            </a:r>
            <a:r>
              <a:rPr lang="vi-VN" sz="1400" dirty="0" smtClean="0"/>
              <a:t>numărat, găsind că sunt exact 1448 „risipite în Marea Ciu”; oricum, cartea </a:t>
            </a:r>
            <a:r>
              <a:rPr lang="vi-VN" sz="1400" dirty="0" smtClean="0"/>
              <a:t>negust</a:t>
            </a:r>
            <a:r>
              <a:rPr lang="ro-RO" sz="1400" dirty="0" smtClean="0"/>
              <a:t>orului</a:t>
            </a:r>
            <a:r>
              <a:rPr lang="vi-VN" sz="1400" dirty="0" smtClean="0"/>
              <a:t> </a:t>
            </a:r>
            <a:r>
              <a:rPr lang="vi-VN" sz="1400" dirty="0" smtClean="0"/>
              <a:t>veneţian, adevărat îndreptar pentru cartografii din veacurile XIV şi XV, se citeşte şi astăzi cu interes şi amuzament. Trebuie amintit că mulţi alţi călători europeni au fost în regiunea mărilor sudului în veacurile XIII şi XIV, între care Giovanni de Montecorvino, Odorico da Pordenone şi Giovanni din Maringnoli, nume puţin cunoscute deoarece – spre deosebire de Marco Polo, a cărui carte plină de fantezie (scrisă în închisoarea de datornici din Genova) s-a bucurat de numeroase ediţii – aceştia s-au mulţumit să întocmească rapoarte către comanditarii lor, dări de seamă care în unele cazuri s-au găsit în arhive comerciale sau biblioteci mănăstireşti, iar altele s-au pierdut pentru totdeauna.</a:t>
            </a:r>
            <a:endParaRPr lang="ro-RO" sz="1400" dirty="0"/>
          </a:p>
        </p:txBody>
      </p:sp>
      <p:pic>
        <p:nvPicPr>
          <p:cNvPr id="8" name="Content Placeholder 7" descr="Marco-Polo.jpg"/>
          <p:cNvPicPr>
            <a:picLocks noGrp="1" noChangeAspect="1"/>
          </p:cNvPicPr>
          <p:nvPr>
            <p:ph sz="half" idx="2"/>
          </p:nvPr>
        </p:nvPicPr>
        <p:blipFill>
          <a:blip r:embed="rId2" cstate="print"/>
          <a:stretch>
            <a:fillRect/>
          </a:stretch>
        </p:blipFill>
        <p:spPr>
          <a:xfrm>
            <a:off x="5105400" y="1752600"/>
            <a:ext cx="2629694" cy="2629694"/>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rot="10800000" flipH="1" flipV="1">
            <a:off x="381000" y="228600"/>
            <a:ext cx="7924800" cy="1143000"/>
          </a:xfrm>
        </p:spPr>
        <p:txBody>
          <a:bodyPr>
            <a:normAutofit/>
          </a:bodyPr>
          <a:lstStyle/>
          <a:p>
            <a:r>
              <a:rPr lang="en-US" dirty="0" smtClean="0"/>
              <a:t>India nu </a:t>
            </a:r>
            <a:r>
              <a:rPr lang="en-US" dirty="0" err="1" smtClean="0"/>
              <a:t>este</a:t>
            </a:r>
            <a:r>
              <a:rPr lang="en-US" dirty="0" smtClean="0"/>
              <a:t> </a:t>
            </a:r>
            <a:r>
              <a:rPr lang="en-US" dirty="0" err="1" smtClean="0"/>
              <a:t>doar</a:t>
            </a:r>
            <a:r>
              <a:rPr lang="en-US" dirty="0" smtClean="0"/>
              <a:t> Curry!</a:t>
            </a:r>
            <a:endParaRPr lang="ro-RO" dirty="0"/>
          </a:p>
        </p:txBody>
      </p:sp>
      <p:sp>
        <p:nvSpPr>
          <p:cNvPr id="6" name="Content Placeholder 5"/>
          <p:cNvSpPr>
            <a:spLocks noGrp="1"/>
          </p:cNvSpPr>
          <p:nvPr>
            <p:ph sz="half" idx="1"/>
          </p:nvPr>
        </p:nvSpPr>
        <p:spPr/>
        <p:txBody>
          <a:bodyPr>
            <a:normAutofit fontScale="92500" lnSpcReduction="10000"/>
          </a:bodyPr>
          <a:lstStyle/>
          <a:p>
            <a:pPr algn="just"/>
            <a:r>
              <a:rPr lang="ro-RO" dirty="0" smtClean="0"/>
              <a:t>India nu inseamnă doar curry. Arta culinară indiană este veche, plină de mister și arome. </a:t>
            </a:r>
            <a:r>
              <a:rPr lang="ro-RO" dirty="0"/>
              <a:t>Ș</a:t>
            </a:r>
            <a:r>
              <a:rPr lang="ro-RO" dirty="0" smtClean="0"/>
              <a:t>i este cu atât mai încarcată de bogația sufletului indienilor, dacă avem în vedere că puține cărți de bucate sunt publicate în această țară</a:t>
            </a:r>
            <a:r>
              <a:rPr lang="en-US" dirty="0" smtClean="0"/>
              <a:t>.</a:t>
            </a:r>
            <a:endParaRPr lang="ro-RO" dirty="0"/>
          </a:p>
        </p:txBody>
      </p:sp>
      <p:pic>
        <p:nvPicPr>
          <p:cNvPr id="26" name="Content Placeholder 25" descr="11216096_958155387558707_337302340_n.jpg"/>
          <p:cNvPicPr>
            <a:picLocks noGrp="1" noChangeAspect="1"/>
          </p:cNvPicPr>
          <p:nvPr>
            <p:ph sz="half" idx="2"/>
          </p:nvPr>
        </p:nvPicPr>
        <p:blipFill>
          <a:blip r:embed="rId2" cstate="print"/>
          <a:stretch>
            <a:fillRect/>
          </a:stretch>
        </p:blipFill>
        <p:spPr>
          <a:xfrm>
            <a:off x="5357812" y="3032919"/>
            <a:ext cx="2619375" cy="17526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Ospitalitatea</a:t>
            </a:r>
            <a:r>
              <a:rPr lang="en-US" dirty="0" smtClean="0"/>
              <a:t> </a:t>
            </a:r>
            <a:r>
              <a:rPr lang="en-US" dirty="0" err="1" smtClean="0"/>
              <a:t>indienilor</a:t>
            </a:r>
            <a:endParaRPr lang="ro-RO" dirty="0"/>
          </a:p>
        </p:txBody>
      </p:sp>
      <p:sp>
        <p:nvSpPr>
          <p:cNvPr id="3" name="Content Placeholder 2"/>
          <p:cNvSpPr>
            <a:spLocks noGrp="1"/>
          </p:cNvSpPr>
          <p:nvPr>
            <p:ph sz="half" idx="1"/>
          </p:nvPr>
        </p:nvSpPr>
        <p:spPr/>
        <p:txBody>
          <a:bodyPr>
            <a:normAutofit fontScale="92500"/>
          </a:bodyPr>
          <a:lstStyle/>
          <a:p>
            <a:r>
              <a:rPr lang="ro-RO" sz="2200" dirty="0">
                <a:solidFill>
                  <a:prstClr val="white"/>
                </a:solidFill>
              </a:rPr>
              <a:t>Ospitalitatea indiană este celebră în India, dar și în restul lumii. Cele trei cuvinte "Atithi Devo Bhava" (Oaspetele este Dumnezeul tău) sunt relevante pentru a arata amabilitatea gazdelor, care se simt onorate să împartă mâncarea. Chiar și familiile sarace s</a:t>
            </a:r>
            <a:r>
              <a:rPr lang="en-US" sz="2200" dirty="0">
                <a:solidFill>
                  <a:prstClr val="white"/>
                </a:solidFill>
              </a:rPr>
              <a:t>u</a:t>
            </a:r>
            <a:r>
              <a:rPr lang="ro-RO" sz="2200" dirty="0">
                <a:solidFill>
                  <a:prstClr val="white"/>
                </a:solidFill>
              </a:rPr>
              <a:t>nt întotdeauna încântate să primeasca musafiri la masa. Femeile indiene se simt mândre daca vizitatorul pleacă </a:t>
            </a:r>
            <a:r>
              <a:rPr lang="ro-RO" sz="2200" dirty="0" smtClean="0">
                <a:solidFill>
                  <a:prstClr val="white"/>
                </a:solidFill>
              </a:rPr>
              <a:t>mulțumit.</a:t>
            </a:r>
            <a:endParaRPr lang="ro-RO" dirty="0"/>
          </a:p>
        </p:txBody>
      </p:sp>
      <p:pic>
        <p:nvPicPr>
          <p:cNvPr id="11" name="Content Placeholder 10" descr="11116117_958155384225374_1464794190_n.jpg"/>
          <p:cNvPicPr>
            <a:picLocks noGrp="1" noChangeAspect="1"/>
          </p:cNvPicPr>
          <p:nvPr>
            <p:ph sz="half" idx="2"/>
          </p:nvPr>
        </p:nvPicPr>
        <p:blipFill>
          <a:blip r:embed="rId2" cstate="print"/>
          <a:stretch>
            <a:fillRect/>
          </a:stretch>
        </p:blipFill>
        <p:spPr>
          <a:xfrm>
            <a:off x="5257800" y="3733800"/>
            <a:ext cx="3200400" cy="1676400"/>
          </a:xfrm>
        </p:spPr>
      </p:pic>
      <p:pic>
        <p:nvPicPr>
          <p:cNvPr id="9" name="Picture 8" descr="11225809_958155390892040_1849312170_n.jpg"/>
          <p:cNvPicPr>
            <a:picLocks noChangeAspect="1"/>
          </p:cNvPicPr>
          <p:nvPr/>
        </p:nvPicPr>
        <p:blipFill>
          <a:blip r:embed="rId3" cstate="print"/>
          <a:stretch>
            <a:fillRect/>
          </a:stretch>
        </p:blipFill>
        <p:spPr>
          <a:xfrm>
            <a:off x="5257800" y="1600200"/>
            <a:ext cx="3200400" cy="18478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Condimente</a:t>
            </a:r>
            <a:endParaRPr lang="ro-RO" dirty="0"/>
          </a:p>
        </p:txBody>
      </p:sp>
      <p:sp>
        <p:nvSpPr>
          <p:cNvPr id="3" name="Content Placeholder 2"/>
          <p:cNvSpPr>
            <a:spLocks noGrp="1"/>
          </p:cNvSpPr>
          <p:nvPr>
            <p:ph sz="half" idx="1"/>
          </p:nvPr>
        </p:nvSpPr>
        <p:spPr/>
        <p:txBody>
          <a:bodyPr>
            <a:noAutofit/>
          </a:bodyPr>
          <a:lstStyle/>
          <a:p>
            <a:pPr lvl="0">
              <a:buClr>
                <a:srgbClr val="72A376"/>
              </a:buClr>
            </a:pPr>
            <a:r>
              <a:rPr lang="ro-RO" sz="2400" dirty="0">
                <a:solidFill>
                  <a:prstClr val="white"/>
                </a:solidFill>
              </a:rPr>
              <a:t>Preparatele indiene sunt gătite cu mare atenție, fiecare ingredient este adăugat cu un anumit scop. Condimentele și aromele sunt adaugate la mâncăruri fie uscate, fie proaspete. În plus, sunt folosite ca praf sau întregi, prăjite, semiprăjite, în funcție de gustul pe care trebuie să îl dea. </a:t>
            </a:r>
            <a:r>
              <a:rPr lang="ro-RO" sz="1100" dirty="0">
                <a:solidFill>
                  <a:prstClr val="white"/>
                </a:solidFill>
              </a:rPr>
              <a:t/>
            </a:r>
            <a:br>
              <a:rPr lang="ro-RO" sz="1100" dirty="0">
                <a:solidFill>
                  <a:prstClr val="white"/>
                </a:solidFill>
              </a:rPr>
            </a:br>
            <a:r>
              <a:rPr lang="ro-RO" sz="1100" dirty="0">
                <a:solidFill>
                  <a:prstClr val="white"/>
                </a:solidFill>
              </a:rPr>
              <a:t/>
            </a:r>
            <a:br>
              <a:rPr lang="ro-RO" sz="1100" dirty="0">
                <a:solidFill>
                  <a:prstClr val="white"/>
                </a:solidFill>
              </a:rPr>
            </a:br>
            <a:endParaRPr lang="ro-RO" sz="1100" dirty="0">
              <a:solidFill>
                <a:prstClr val="white"/>
              </a:solidFill>
            </a:endParaRPr>
          </a:p>
          <a:p>
            <a:r>
              <a:rPr lang="ro-RO" sz="1100" dirty="0" smtClean="0"/>
              <a:t/>
            </a:r>
            <a:br>
              <a:rPr lang="ro-RO" sz="1100" dirty="0" smtClean="0"/>
            </a:br>
            <a:r>
              <a:rPr lang="ro-RO" sz="1100" dirty="0" smtClean="0"/>
              <a:t/>
            </a:r>
            <a:br>
              <a:rPr lang="ro-RO" sz="1100" dirty="0" smtClean="0"/>
            </a:br>
            <a:endParaRPr lang="ro-RO" sz="1100" dirty="0"/>
          </a:p>
        </p:txBody>
      </p:sp>
      <p:pic>
        <p:nvPicPr>
          <p:cNvPr id="5" name="Content Placeholder 4" descr="11128291_958155380892041_692425964_n.jpg"/>
          <p:cNvPicPr>
            <a:picLocks noGrp="1" noChangeAspect="1"/>
          </p:cNvPicPr>
          <p:nvPr>
            <p:ph sz="half" idx="2"/>
          </p:nvPr>
        </p:nvPicPr>
        <p:blipFill>
          <a:blip r:embed="rId2" cstate="print"/>
          <a:stretch>
            <a:fillRect/>
          </a:stretch>
        </p:blipFill>
        <p:spPr>
          <a:xfrm>
            <a:off x="5181600" y="2438400"/>
            <a:ext cx="3200400" cy="2313781"/>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Cele</a:t>
            </a:r>
            <a:r>
              <a:rPr lang="en-US" dirty="0" smtClean="0"/>
              <a:t> </a:t>
            </a:r>
            <a:r>
              <a:rPr lang="en-US" dirty="0" err="1" smtClean="0"/>
              <a:t>mai</a:t>
            </a:r>
            <a:r>
              <a:rPr lang="en-US" dirty="0" smtClean="0"/>
              <a:t> </a:t>
            </a:r>
            <a:r>
              <a:rPr lang="en-US" dirty="0" err="1" smtClean="0"/>
              <a:t>utilizate</a:t>
            </a:r>
            <a:r>
              <a:rPr lang="en-US" dirty="0" smtClean="0"/>
              <a:t> </a:t>
            </a:r>
            <a:r>
              <a:rPr lang="en-US" dirty="0" err="1" smtClean="0"/>
              <a:t>condimente</a:t>
            </a:r>
            <a:endParaRPr lang="ro-RO" dirty="0"/>
          </a:p>
        </p:txBody>
      </p:sp>
      <p:sp>
        <p:nvSpPr>
          <p:cNvPr id="3" name="Content Placeholder 2"/>
          <p:cNvSpPr>
            <a:spLocks noGrp="1"/>
          </p:cNvSpPr>
          <p:nvPr>
            <p:ph sz="half" idx="1"/>
          </p:nvPr>
        </p:nvSpPr>
        <p:spPr/>
        <p:txBody>
          <a:bodyPr>
            <a:noAutofit/>
          </a:bodyPr>
          <a:lstStyle/>
          <a:p>
            <a:r>
              <a:rPr lang="ro-RO" sz="1200" b="1" dirty="0" smtClean="0"/>
              <a:t>Dafin, coriandru, menta și pătrunjel</a:t>
            </a:r>
            <a:r>
              <a:rPr lang="ro-RO" sz="1200" i="1" dirty="0" smtClean="0"/>
              <a:t> </a:t>
            </a:r>
            <a:r>
              <a:rPr lang="ro-RO" sz="1200" dirty="0" smtClean="0"/>
              <a:t>- cel mai adesea sunt presarate frunze întregi, verzi. Rolul lor este de a calma și de a balansa efectul altor condimente mai puternice. Mai rar sunt folosite și uscate, pentru a da aromă. </a:t>
            </a:r>
            <a:br>
              <a:rPr lang="ro-RO" sz="1200" dirty="0" smtClean="0"/>
            </a:br>
            <a:r>
              <a:rPr lang="ro-RO" sz="1200" dirty="0" smtClean="0"/>
              <a:t/>
            </a:r>
            <a:br>
              <a:rPr lang="ro-RO" sz="1200" dirty="0" smtClean="0"/>
            </a:br>
            <a:r>
              <a:rPr lang="ro-RO" sz="1200" b="1" dirty="0" smtClean="0"/>
              <a:t>Methi</a:t>
            </a:r>
            <a:r>
              <a:rPr lang="ro-RO" sz="1200" i="1" dirty="0" smtClean="0"/>
              <a:t> </a:t>
            </a:r>
            <a:r>
              <a:rPr lang="ro-RO" sz="1200" dirty="0" smtClean="0"/>
              <a:t>- cunoscută </a:t>
            </a:r>
            <a:r>
              <a:rPr lang="ro-RO" sz="1200" dirty="0"/>
              <a:t>ș</a:t>
            </a:r>
            <a:r>
              <a:rPr lang="ro-RO" sz="1200" dirty="0" smtClean="0"/>
              <a:t>i ca "fin grec"; semințele sunt pătrate, plate, de culoare galbenă. Sunt doar presărate la mâncare </a:t>
            </a:r>
            <a:r>
              <a:rPr lang="ro-RO" sz="1200" dirty="0"/>
              <a:t>ș</a:t>
            </a:r>
            <a:r>
              <a:rPr lang="ro-RO" sz="1200" dirty="0" smtClean="0"/>
              <a:t>i nu trebuie gătite </a:t>
            </a:r>
            <a:r>
              <a:rPr lang="ro-RO" sz="1200" dirty="0"/>
              <a:t>î</a:t>
            </a:r>
            <a:r>
              <a:rPr lang="ro-RO" sz="1200" dirty="0" smtClean="0"/>
              <a:t>n exces, pentru că au un gust amar. </a:t>
            </a:r>
            <a:br>
              <a:rPr lang="ro-RO" sz="1200" dirty="0" smtClean="0"/>
            </a:br>
            <a:r>
              <a:rPr lang="ro-RO" sz="1200" dirty="0" smtClean="0"/>
              <a:t/>
            </a:r>
            <a:br>
              <a:rPr lang="ro-RO" sz="1200" dirty="0" smtClean="0"/>
            </a:br>
            <a:r>
              <a:rPr lang="ro-RO" sz="1200" b="1" dirty="0" smtClean="0"/>
              <a:t>Nuci de cocos</a:t>
            </a:r>
            <a:r>
              <a:rPr lang="ro-RO" sz="1200" dirty="0" smtClean="0"/>
              <a:t> - lapte de cocos, smântâna de cocos, miez de nucă de cocos, ulei de cocos; aproape toate părțile din nuca de cocos sunt utilizate pentru a da aroma mâncărurilor. </a:t>
            </a:r>
            <a:br>
              <a:rPr lang="ro-RO" sz="1200" dirty="0" smtClean="0"/>
            </a:br>
            <a:r>
              <a:rPr lang="ro-RO" sz="1200" dirty="0" smtClean="0"/>
              <a:t/>
            </a:r>
            <a:br>
              <a:rPr lang="ro-RO" sz="1200" dirty="0" smtClean="0"/>
            </a:br>
            <a:r>
              <a:rPr lang="ro-RO" sz="1200" b="1" dirty="0" smtClean="0"/>
              <a:t>Usturoi</a:t>
            </a:r>
            <a:r>
              <a:rPr lang="ro-RO" sz="1200" b="1" i="1" dirty="0" smtClean="0"/>
              <a:t> </a:t>
            </a:r>
            <a:r>
              <a:rPr lang="ro-RO" sz="1200" dirty="0" smtClean="0"/>
              <a:t>- este un ingredient puternic, folosit în combinație cu alte arome. </a:t>
            </a:r>
            <a:br>
              <a:rPr lang="ro-RO" sz="1200" dirty="0" smtClean="0"/>
            </a:br>
            <a:r>
              <a:rPr lang="ro-RO" sz="1200" dirty="0" smtClean="0"/>
              <a:t/>
            </a:r>
            <a:br>
              <a:rPr lang="ro-RO" sz="1200" dirty="0" smtClean="0"/>
            </a:br>
            <a:r>
              <a:rPr lang="ro-RO" sz="1200" b="1" dirty="0" smtClean="0"/>
              <a:t>Ghimbir</a:t>
            </a:r>
            <a:r>
              <a:rPr lang="ro-RO" sz="1200" i="1" dirty="0" smtClean="0"/>
              <a:t> </a:t>
            </a:r>
            <a:r>
              <a:rPr lang="ro-RO" sz="1200" dirty="0" smtClean="0"/>
              <a:t>- are o aroma delicată, dar care se remarca dintre alte condimente. Este adaugat la preparatele vegetariene. Ceaiul de ghimbir este medicamentul idienilor pentru durerile de gât. </a:t>
            </a:r>
            <a:br>
              <a:rPr lang="ro-RO" sz="1200" dirty="0" smtClean="0"/>
            </a:br>
            <a:r>
              <a:rPr lang="ro-RO" sz="1200" dirty="0" smtClean="0"/>
              <a:t/>
            </a:r>
            <a:br>
              <a:rPr lang="ro-RO" sz="1200" dirty="0" smtClean="0"/>
            </a:br>
            <a:endParaRPr lang="ro-RO" sz="1200" dirty="0"/>
          </a:p>
        </p:txBody>
      </p:sp>
      <p:pic>
        <p:nvPicPr>
          <p:cNvPr id="5" name="Content Placeholder 4" descr="11263751_958155397558706_1060611198_n.jpg"/>
          <p:cNvPicPr>
            <a:picLocks noGrp="1" noChangeAspect="1"/>
          </p:cNvPicPr>
          <p:nvPr>
            <p:ph sz="half" idx="2"/>
          </p:nvPr>
        </p:nvPicPr>
        <p:blipFill>
          <a:blip r:embed="rId2" cstate="print"/>
          <a:stretch>
            <a:fillRect/>
          </a:stretch>
        </p:blipFill>
        <p:spPr>
          <a:xfrm>
            <a:off x="4648200" y="2772504"/>
            <a:ext cx="4038600" cy="2273430"/>
          </a:xfrm>
        </p:spPr>
      </p:pic>
      <p:sp>
        <p:nvSpPr>
          <p:cNvPr id="6" name="Rectangle 5"/>
          <p:cNvSpPr/>
          <p:nvPr/>
        </p:nvSpPr>
        <p:spPr>
          <a:xfrm>
            <a:off x="2286000" y="-3957637"/>
            <a:ext cx="4572000" cy="646331"/>
          </a:xfrm>
          <a:prstGeom prst="rect">
            <a:avLst/>
          </a:prstGeom>
        </p:spPr>
        <p:txBody>
          <a:bodyPr>
            <a:spAutoFit/>
          </a:bodyPr>
          <a:lstStyle/>
          <a:p>
            <a:r>
              <a:rPr lang="ro-RO" b="1" dirty="0" smtClean="0"/>
              <a:t>Dafin, coriandru, menta si patrunjel</a:t>
            </a:r>
            <a:r>
              <a:rPr lang="ro-RO" i="1" dirty="0" smtClean="0"/>
              <a:t> </a:t>
            </a:r>
            <a:r>
              <a:rPr lang="ro-RO" dirty="0" smtClean="0"/>
              <a:t>- cel mai adesea sunt presarate frunze intregi, verzi. </a:t>
            </a:r>
            <a:endParaRPr lang="ro-RO"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Condimente</a:t>
            </a:r>
            <a:endParaRPr lang="ro-RO" dirty="0"/>
          </a:p>
        </p:txBody>
      </p:sp>
      <p:sp>
        <p:nvSpPr>
          <p:cNvPr id="3" name="Content Placeholder 2"/>
          <p:cNvSpPr>
            <a:spLocks noGrp="1"/>
          </p:cNvSpPr>
          <p:nvPr>
            <p:ph sz="half" idx="1"/>
          </p:nvPr>
        </p:nvSpPr>
        <p:spPr/>
        <p:txBody>
          <a:bodyPr>
            <a:normAutofit fontScale="55000" lnSpcReduction="20000"/>
          </a:bodyPr>
          <a:lstStyle/>
          <a:p>
            <a:pPr algn="just">
              <a:buNone/>
            </a:pPr>
            <a:r>
              <a:rPr lang="ro-RO" dirty="0" smtClean="0"/>
              <a:t/>
            </a:r>
            <a:br>
              <a:rPr lang="ro-RO" dirty="0" smtClean="0"/>
            </a:br>
            <a:r>
              <a:rPr lang="ro-RO" sz="2500" b="1" dirty="0" smtClean="0"/>
              <a:t>Saunf</a:t>
            </a:r>
            <a:r>
              <a:rPr lang="ro-RO" sz="2500" b="1" i="1" dirty="0" smtClean="0"/>
              <a:t> </a:t>
            </a:r>
            <a:r>
              <a:rPr lang="ro-RO" sz="2500" dirty="0" smtClean="0"/>
              <a:t>- seamănă la aspect și la gust cu anasonul. </a:t>
            </a:r>
            <a:r>
              <a:rPr lang="ro-RO" sz="2500" dirty="0"/>
              <a:t>Î</a:t>
            </a:r>
            <a:r>
              <a:rPr lang="ro-RO" sz="2500" dirty="0" smtClean="0"/>
              <a:t>n afară de a condimenta preparatele, această plantă este prăjită </a:t>
            </a:r>
            <a:r>
              <a:rPr lang="ro-RO" sz="2500" dirty="0"/>
              <a:t>ș</a:t>
            </a:r>
            <a:r>
              <a:rPr lang="ro-RO" sz="2500" dirty="0" smtClean="0"/>
              <a:t>i mestecată după mese pentru a reîmprospăta respirația. </a:t>
            </a:r>
            <a:br>
              <a:rPr lang="ro-RO" sz="2500" dirty="0" smtClean="0"/>
            </a:br>
            <a:r>
              <a:rPr lang="ro-RO" sz="2500" dirty="0" smtClean="0"/>
              <a:t/>
            </a:r>
            <a:br>
              <a:rPr lang="ro-RO" sz="2500" dirty="0" smtClean="0"/>
            </a:br>
            <a:r>
              <a:rPr lang="ro-RO" sz="2500" b="1" dirty="0" smtClean="0"/>
              <a:t>Garam masala</a:t>
            </a:r>
            <a:r>
              <a:rPr lang="ro-RO" sz="2500" dirty="0" smtClean="0"/>
              <a:t> - este un amestec de condimente, des utilizat, ce contine curry, piper negru, coriandru, dafin și alte condimente populare în India. </a:t>
            </a:r>
            <a:br>
              <a:rPr lang="ro-RO" sz="2500" dirty="0" smtClean="0"/>
            </a:br>
            <a:r>
              <a:rPr lang="ro-RO" sz="2500" dirty="0" smtClean="0"/>
              <a:t/>
            </a:r>
            <a:br>
              <a:rPr lang="ro-RO" sz="2500" dirty="0" smtClean="0"/>
            </a:br>
            <a:r>
              <a:rPr lang="ro-RO" sz="2500" b="1" dirty="0" smtClean="0"/>
              <a:t>Muștar</a:t>
            </a:r>
            <a:r>
              <a:rPr lang="ro-RO" sz="2500" dirty="0" smtClean="0"/>
              <a:t> - semințele sunt populare în zonele de sud și est. Sunt prăjite </a:t>
            </a:r>
            <a:r>
              <a:rPr lang="ro-RO" sz="2500" dirty="0"/>
              <a:t>î</a:t>
            </a:r>
            <a:r>
              <a:rPr lang="ro-RO" sz="2500" dirty="0" smtClean="0"/>
              <a:t>n ulei. În varianta uscată se adaugă la </a:t>
            </a:r>
            <a:r>
              <a:rPr lang="ro-RO" sz="2500" b="1" dirty="0" smtClean="0">
                <a:hlinkClick r:id="rId2"/>
              </a:rPr>
              <a:t>murături</a:t>
            </a:r>
            <a:r>
              <a:rPr lang="ro-RO" sz="2500" dirty="0" smtClean="0"/>
              <a:t>. </a:t>
            </a:r>
            <a:br>
              <a:rPr lang="ro-RO" sz="2500" dirty="0" smtClean="0"/>
            </a:br>
            <a:r>
              <a:rPr lang="ro-RO" sz="2500" dirty="0" smtClean="0"/>
              <a:t/>
            </a:r>
            <a:br>
              <a:rPr lang="ro-RO" sz="2500" dirty="0" smtClean="0"/>
            </a:br>
            <a:r>
              <a:rPr lang="ro-RO" sz="2500" b="1" dirty="0"/>
              <a:t>Ș</a:t>
            </a:r>
            <a:r>
              <a:rPr lang="ro-RO" sz="2500" b="1" dirty="0" smtClean="0"/>
              <a:t>ofran</a:t>
            </a:r>
            <a:r>
              <a:rPr lang="ro-RO" sz="2500" dirty="0" smtClean="0"/>
              <a:t> - cunoscut sub diverse nume, kesar, zafraan, acest condiment este foarte scump. Șofranul este adaugat la mâncărurile condimentate, pentru a echilibra gustul condimentelor. De asemenea, este preferat pentru dulciuri (lapte condensat cu fructe uscate și orez sau griș) </a:t>
            </a:r>
            <a:br>
              <a:rPr lang="ro-RO" sz="2500" dirty="0" smtClean="0"/>
            </a:br>
            <a:endParaRPr lang="ro-RO" sz="2500" dirty="0"/>
          </a:p>
        </p:txBody>
      </p:sp>
      <p:pic>
        <p:nvPicPr>
          <p:cNvPr id="5" name="Content Placeholder 4" descr="images.jpg"/>
          <p:cNvPicPr>
            <a:picLocks noGrp="1" noChangeAspect="1"/>
          </p:cNvPicPr>
          <p:nvPr>
            <p:ph sz="half" idx="2"/>
          </p:nvPr>
        </p:nvPicPr>
        <p:blipFill>
          <a:blip r:embed="rId3" cstate="print"/>
          <a:stretch>
            <a:fillRect/>
          </a:stretch>
        </p:blipFill>
        <p:spPr>
          <a:xfrm>
            <a:off x="5410200" y="2514600"/>
            <a:ext cx="2667000" cy="2404269"/>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err="1"/>
              <a:t>Proiect</a:t>
            </a:r>
            <a:r>
              <a:rPr lang="en-US" dirty="0"/>
              <a:t> </a:t>
            </a:r>
            <a:r>
              <a:rPr lang="en-US" dirty="0" err="1"/>
              <a:t>realizat</a:t>
            </a:r>
            <a:r>
              <a:rPr lang="en-US" dirty="0"/>
              <a:t> de:</a:t>
            </a:r>
            <a:br>
              <a:rPr lang="en-US" dirty="0"/>
            </a:br>
            <a:endParaRPr lang="ro-RO" dirty="0"/>
          </a:p>
        </p:txBody>
      </p:sp>
      <p:sp>
        <p:nvSpPr>
          <p:cNvPr id="6" name="Content Placeholder 5"/>
          <p:cNvSpPr>
            <a:spLocks noGrp="1"/>
          </p:cNvSpPr>
          <p:nvPr>
            <p:ph idx="1"/>
          </p:nvPr>
        </p:nvSpPr>
        <p:spPr/>
        <p:txBody>
          <a:bodyPr/>
          <a:lstStyle/>
          <a:p>
            <a:r>
              <a:rPr lang="en-US" dirty="0" err="1" smtClean="0"/>
              <a:t>Druciuc</a:t>
            </a:r>
            <a:r>
              <a:rPr lang="en-US" dirty="0" smtClean="0"/>
              <a:t> </a:t>
            </a:r>
            <a:r>
              <a:rPr lang="en-US" dirty="0" smtClean="0"/>
              <a:t>Iulian</a:t>
            </a:r>
          </a:p>
          <a:p>
            <a:r>
              <a:rPr lang="en-US" dirty="0" smtClean="0"/>
              <a:t>B</a:t>
            </a:r>
            <a:r>
              <a:rPr lang="ro-RO" dirty="0" smtClean="0"/>
              <a:t>ă</a:t>
            </a:r>
            <a:r>
              <a:rPr lang="en-US" dirty="0" err="1" smtClean="0"/>
              <a:t>tr</a:t>
            </a:r>
            <a:r>
              <a:rPr lang="ro-RO" dirty="0" smtClean="0"/>
              <a:t>â</a:t>
            </a:r>
            <a:r>
              <a:rPr lang="en-US" dirty="0" err="1" smtClean="0"/>
              <a:t>nca</a:t>
            </a:r>
            <a:r>
              <a:rPr lang="en-US" dirty="0" smtClean="0"/>
              <a:t> </a:t>
            </a:r>
            <a:r>
              <a:rPr lang="en-US" dirty="0" err="1" smtClean="0"/>
              <a:t>Geanini</a:t>
            </a:r>
            <a:endParaRPr lang="en-US" dirty="0" smtClean="0"/>
          </a:p>
          <a:p>
            <a:r>
              <a:rPr lang="en-US" dirty="0" err="1" smtClean="0"/>
              <a:t>Bratuc</a:t>
            </a:r>
            <a:r>
              <a:rPr lang="en-US" dirty="0" smtClean="0"/>
              <a:t> </a:t>
            </a:r>
            <a:r>
              <a:rPr lang="en-US" dirty="0" err="1" smtClean="0"/>
              <a:t>Ionu</a:t>
            </a:r>
            <a:r>
              <a:rPr lang="ro-RO" dirty="0" smtClean="0"/>
              <a:t>ț</a:t>
            </a:r>
            <a:endParaRPr lang="en-US" dirty="0" smtClean="0"/>
          </a:p>
          <a:p>
            <a:r>
              <a:rPr lang="en-US" dirty="0" smtClean="0"/>
              <a:t>P</a:t>
            </a:r>
            <a:r>
              <a:rPr lang="ro-RO" dirty="0" smtClean="0"/>
              <a:t>ă</a:t>
            </a:r>
            <a:r>
              <a:rPr lang="en-US" dirty="0" err="1" smtClean="0"/>
              <a:t>unescu</a:t>
            </a:r>
            <a:r>
              <a:rPr lang="en-US" dirty="0" smtClean="0"/>
              <a:t> Cristian</a:t>
            </a:r>
            <a:endParaRPr lang="ro-RO"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52</TotalTime>
  <Words>607</Words>
  <Application>Microsoft Office PowerPoint</Application>
  <PresentationFormat>On-screen Show (4:3)</PresentationFormat>
  <Paragraphs>23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Rockwell</vt:lpstr>
      <vt:lpstr>Times New Roman</vt:lpstr>
      <vt:lpstr>Wingdings 2</vt:lpstr>
      <vt:lpstr>Foundry</vt:lpstr>
      <vt:lpstr>Mirodenii Tradiționale din India</vt:lpstr>
      <vt:lpstr>Insulele Mirodeniilor, cele mai căutate insule din Evul Mediu</vt:lpstr>
      <vt:lpstr>Marco Polo numără 1448 de Insule ale Mirodeniilor</vt:lpstr>
      <vt:lpstr>India nu este doar Curry!</vt:lpstr>
      <vt:lpstr>Ospitalitatea indienilor</vt:lpstr>
      <vt:lpstr>Condimente</vt:lpstr>
      <vt:lpstr>Cele mai utilizate condimente</vt:lpstr>
      <vt:lpstr>Condimente</vt:lpstr>
      <vt:lpstr>Proiect realizat de: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Mirodenii Traditionale din India</dc:title>
  <dc:creator/>
  <cp:lastModifiedBy>admin</cp:lastModifiedBy>
  <cp:revision>14</cp:revision>
  <dcterms:created xsi:type="dcterms:W3CDTF">2006-08-16T00:00:00Z</dcterms:created>
  <dcterms:modified xsi:type="dcterms:W3CDTF">2017-11-07T13:28:02Z</dcterms:modified>
</cp:coreProperties>
</file>