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1" r:id="rId3"/>
    <p:sldId id="292" r:id="rId4"/>
    <p:sldId id="300" r:id="rId5"/>
    <p:sldId id="302" r:id="rId6"/>
    <p:sldId id="305" r:id="rId7"/>
    <p:sldId id="306" r:id="rId8"/>
    <p:sldId id="299" r:id="rId9"/>
    <p:sldId id="30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Kovačić" initials="DK" lastIdx="1" clrIdx="0">
    <p:extLst>
      <p:ext uri="{19B8F6BF-5375-455C-9EA6-DF929625EA0E}">
        <p15:presenceInfo xmlns:p15="http://schemas.microsoft.com/office/powerpoint/2012/main" userId="fa6dc72149fdfe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16" autoAdjust="0"/>
  </p:normalViewPr>
  <p:slideViewPr>
    <p:cSldViewPr snapToGrid="0" snapToObjects="1"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1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64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64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9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4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1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1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87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49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AD7223-2C33-634E-819F-9CD50D95F776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15D2FB-08CD-C34F-BE88-7DACEBE0D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9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5239" y="3062290"/>
            <a:ext cx="1676361" cy="36008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15751"/>
            <a:ext cx="2267744" cy="241578"/>
          </a:xfrm>
          <a:prstGeom prst="rect">
            <a:avLst/>
          </a:prstGeom>
        </p:spPr>
      </p:pic>
      <p:pic>
        <p:nvPicPr>
          <p:cNvPr id="3" name="Picture 2" descr="eathink_color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6" y="255953"/>
            <a:ext cx="1676361" cy="201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3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pinterest.com/zerowasteau/compost-organic-waste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manual.com/living/man-school-101-composting-made-easy/" TargetMode="External"/><Relationship Id="rId2" Type="http://schemas.openxmlformats.org/officeDocument/2006/relationships/hyperlink" Target="https://www.google.hr/search?espv=2&amp;biw=1242&amp;bih=580&amp;tbm=isch&amp;sa=1&amp;q=compost+pile+levels+brown+green&amp;oq=compost+pile+levels+brown+green&amp;gs_l=img.3...9877.13929.0.14109.0.0.0.0.0.0.0.0..0.0....0...1c.1.64.img..0.0.0.puhmM0S7aqI#imgrc=31zb4__1xck_gM: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injurylawyers.co.uk/injury-lawyers-blog/2013/01/25/the-eggshell-skull-rule-and-pre-existing-injuries/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www.just-health.net/Eating-Orange-Peels.html" TargetMode="External"/><Relationship Id="rId4" Type="http://schemas.openxmlformats.org/officeDocument/2006/relationships/hyperlink" Target="https://www.rhs.org.uk/advice/profile?PID=635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http://www.clipartkid.com/tire-animation-cliparts/" TargetMode="External"/><Relationship Id="rId7" Type="http://schemas.openxmlformats.org/officeDocument/2006/relationships/hyperlink" Target="http://www.clipartpanda.com/categories/water-bottle-clipart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clipartfest.com/categories/view/60b813068a514bacdb039412cf419f4561ae2dba/clipart-dog-bones.html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://www.how-to-draw-funny-cartoons.com/cartoon-socks.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://atiqahnadiah.wixsite.com/page/single-post/2016/05/15/DIY-Balcony-Composter-For-Landless-People" TargetMode="External"/><Relationship Id="rId7" Type="http://schemas.openxmlformats.org/officeDocument/2006/relationships/image" Target="../media/image15.jpeg"/><Relationship Id="rId2" Type="http://schemas.openxmlformats.org/officeDocument/2006/relationships/hyperlink" Target="http://www.finegardening.com/6-ways-make-great-compos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s://www.pinterest.com/pin/43980533832298541/" TargetMode="External"/><Relationship Id="rId4" Type="http://schemas.openxmlformats.org/officeDocument/2006/relationships/hyperlink" Target="https://www.walmart.com/search/?query=Compost%20Jar&amp;u1=&amp;oid=223073.1&amp;wmlspartner=TQiP6m79tRs&amp;sourceid=10039192044162113545&amp;affillinktype=10&amp;veh=aff" TargetMode="External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hyperlink" Target="http://www.homehardware.ca/en/rec/index.htm/Outdoor-Living/Yard-Maintenance/Garden-Tools/Forks/Forks/41-D-Handle-Stainless-Steel-Digging-Garden-Fork/_/N-ntlijZ1r4p8d/Ne-ntc74/R-I5030305?Num=1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://sp.depositphotos.com/97137062/stock-photo-bitten-carrot-watercolor-pointillism.html" TargetMode="External"/><Relationship Id="rId12" Type="http://schemas.openxmlformats.org/officeDocument/2006/relationships/image" Target="../media/image2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hyperlink" Target="https://www.groworganic.com/corona-mini-shovel.html" TargetMode="External"/><Relationship Id="rId5" Type="http://schemas.openxmlformats.org/officeDocument/2006/relationships/hyperlink" Target="http://www.foodclipart.com/food_clipart_images/fully_eaten_apple_core_with_green_leaf_0515-0906-0401-1911.html" TargetMode="External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openxmlformats.org/officeDocument/2006/relationships/hyperlink" Target="http://worldartsme.com/leaf/" TargetMode="External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toona.psu.edu/academics/www/mns/compost/compost.htm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toppingfoodwastageaustralia.weebly.com/food-production-life-cycle.htm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2256" y="1992572"/>
            <a:ext cx="60732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EAThink2015</a:t>
            </a:r>
            <a:endParaRPr lang="hr-HR" sz="2800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endParaRPr lang="en-GB" sz="2400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endParaRPr lang="en-GB" sz="24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o-RO" sz="24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Săptămâna educației globale</a:t>
            </a:r>
            <a:endParaRPr lang="en-GB" sz="2400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endParaRPr lang="en-GB" sz="20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hr-HR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- </a:t>
            </a:r>
            <a:r>
              <a:rPr lang="hr-HR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Compostarea în grădină (școlară)</a:t>
            </a:r>
            <a:endParaRPr lang="en-GB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endParaRPr lang="en-GB" sz="14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71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7297" y="267813"/>
            <a:ext cx="6409158" cy="687530"/>
          </a:xfrm>
        </p:spPr>
        <p:txBody>
          <a:bodyPr/>
          <a:lstStyle/>
          <a:p>
            <a:r>
              <a:rPr lang="ro-RO" sz="2800" dirty="0" smtClean="0">
                <a:solidFill>
                  <a:srgbClr val="C00000"/>
                </a:solidFill>
              </a:rPr>
              <a:t>Depozitarea adecvată a deșeurilor organice</a:t>
            </a:r>
            <a:endParaRPr lang="hr-HR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4695" y="1600200"/>
            <a:ext cx="6422803" cy="3504063"/>
          </a:xfrm>
        </p:spPr>
        <p:txBody>
          <a:bodyPr/>
          <a:lstStyle/>
          <a:p>
            <a:pPr marL="0" indent="0" algn="ctr">
              <a:buNone/>
            </a:pPr>
            <a:endParaRPr lang="hr-HR" sz="28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1800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0084" y="4432732"/>
            <a:ext cx="614547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solidFill>
                  <a:srgbClr val="C00000"/>
                </a:solidFill>
                <a:hlinkClick r:id="rId2"/>
              </a:rPr>
              <a:t>Sursa fotografiei</a:t>
            </a:r>
            <a:endParaRPr lang="hr-HR" sz="1600" dirty="0" smtClean="0">
              <a:solidFill>
                <a:srgbClr val="C00000"/>
              </a:solidFill>
            </a:endParaRPr>
          </a:p>
          <a:p>
            <a:pPr algn="just"/>
            <a:endParaRPr lang="hr-HR" sz="1100" dirty="0" smtClean="0">
              <a:solidFill>
                <a:srgbClr val="C00000"/>
              </a:solidFill>
            </a:endParaRPr>
          </a:p>
          <a:p>
            <a:pPr algn="just"/>
            <a:r>
              <a:rPr lang="ro-RO" dirty="0" smtClean="0">
                <a:solidFill>
                  <a:srgbClr val="C00000"/>
                </a:solidFill>
              </a:rPr>
              <a:t>Deșeurile organice reprezintă deșeuri alimentare (reziduri de la prepararea mâncării) și deșeuri din grădină sau agricultură, care alcătuiesc cam o treime din deșeurile unei gospodării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endParaRPr lang="en-US" dirty="0">
              <a:solidFill>
                <a:srgbClr val="C00000"/>
              </a:solidFill>
            </a:endParaRPr>
          </a:p>
          <a:p>
            <a:pPr algn="just"/>
            <a:endParaRPr lang="en-US" sz="1400" dirty="0">
              <a:solidFill>
                <a:srgbClr val="C00000"/>
              </a:solidFill>
            </a:endParaRPr>
          </a:p>
          <a:p>
            <a:pPr algn="just"/>
            <a:r>
              <a:rPr lang="ro-RO" dirty="0" smtClean="0">
                <a:solidFill>
                  <a:srgbClr val="C00000"/>
                </a:solidFill>
              </a:rPr>
              <a:t>Deșeurile organice sunt o materie primă valoroasă pentru producerea unui compost de calitate prin procesul de fermentație</a:t>
            </a:r>
            <a:r>
              <a:rPr lang="hr-HR" dirty="0" smtClean="0">
                <a:solidFill>
                  <a:srgbClr val="C00000"/>
                </a:solidFill>
              </a:rPr>
              <a:t>. </a:t>
            </a:r>
            <a:endParaRPr lang="hr-HR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343" y="1160060"/>
            <a:ext cx="6327213" cy="334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7297" y="313899"/>
            <a:ext cx="6409158" cy="628809"/>
          </a:xfrm>
        </p:spPr>
        <p:txBody>
          <a:bodyPr/>
          <a:lstStyle/>
          <a:p>
            <a:r>
              <a:rPr lang="hr-HR" sz="3400" dirty="0" smtClean="0">
                <a:solidFill>
                  <a:srgbClr val="C00000"/>
                </a:solidFill>
              </a:rPr>
              <a:t>Compostarea</a:t>
            </a:r>
            <a:endParaRPr lang="hr-HR" sz="3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1873" y="4152700"/>
            <a:ext cx="6422803" cy="3504063"/>
          </a:xfrm>
        </p:spPr>
        <p:txBody>
          <a:bodyPr/>
          <a:lstStyle/>
          <a:p>
            <a:pPr marL="0" indent="0" algn="ctr">
              <a:buNone/>
            </a:pPr>
            <a:endParaRPr lang="hr-HR" sz="28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1800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1246" y="4012811"/>
            <a:ext cx="631760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solidFill>
                  <a:srgbClr val="C00000"/>
                </a:solidFill>
                <a:hlinkClick r:id="rId2"/>
              </a:rPr>
              <a:t>Sursa fotografiei                         </a:t>
            </a:r>
            <a:r>
              <a:rPr lang="hr-HR" sz="1600" dirty="0" smtClean="0">
                <a:solidFill>
                  <a:srgbClr val="C00000"/>
                </a:solidFill>
                <a:hlinkClick r:id="rId3"/>
              </a:rPr>
              <a:t>sursa fotografiei</a:t>
            </a:r>
            <a:endParaRPr lang="hr-HR" sz="1600" dirty="0" smtClean="0">
              <a:solidFill>
                <a:srgbClr val="C00000"/>
              </a:solidFill>
            </a:endParaRPr>
          </a:p>
          <a:p>
            <a:r>
              <a:rPr lang="hr-HR" dirty="0">
                <a:solidFill>
                  <a:srgbClr val="C00000"/>
                </a:solidFill>
                <a:hlinkClick r:id="rId2"/>
              </a:rPr>
              <a:t> </a:t>
            </a:r>
            <a:endParaRPr lang="hr-HR" dirty="0">
              <a:solidFill>
                <a:srgbClr val="C00000"/>
              </a:solidFill>
            </a:endParaRPr>
          </a:p>
          <a:p>
            <a:pPr algn="just"/>
            <a:r>
              <a:rPr lang="ro-RO" dirty="0" smtClean="0">
                <a:solidFill>
                  <a:srgbClr val="C00000"/>
                </a:solidFill>
              </a:rPr>
              <a:t>Compostarea este descompunerea biologică a materiilor organice / deșeurilor organice, în prezența aerului, pentru a forma compost sau humus, care îmbogățește calitatea solului</a:t>
            </a:r>
            <a:r>
              <a:rPr lang="hr-HR" dirty="0" smtClean="0">
                <a:solidFill>
                  <a:srgbClr val="C00000"/>
                </a:solidFill>
              </a:rPr>
              <a:t>.</a:t>
            </a:r>
            <a:endParaRPr lang="hr-HR" dirty="0" smtClean="0">
              <a:solidFill>
                <a:srgbClr val="C00000"/>
              </a:solidFill>
            </a:endParaRPr>
          </a:p>
          <a:p>
            <a:pPr algn="just"/>
            <a:endParaRPr lang="en-US" dirty="0">
              <a:solidFill>
                <a:srgbClr val="C00000"/>
              </a:solidFill>
            </a:endParaRPr>
          </a:p>
          <a:p>
            <a:pPr algn="just"/>
            <a:r>
              <a:rPr lang="ro-RO" dirty="0" smtClean="0">
                <a:solidFill>
                  <a:srgbClr val="C00000"/>
                </a:solidFill>
              </a:rPr>
              <a:t>Compostarea este cea mai veche și naturală modalitate de reciclare a deșeurilor organice, din antichitate</a:t>
            </a:r>
            <a:r>
              <a:rPr lang="hr-HR" dirty="0" smtClean="0">
                <a:solidFill>
                  <a:srgbClr val="C00000"/>
                </a:solidFill>
              </a:rPr>
              <a:t>. </a:t>
            </a:r>
            <a:endParaRPr lang="hr-HR" dirty="0">
              <a:solidFill>
                <a:srgbClr val="C00000"/>
              </a:solidFill>
            </a:endParaRPr>
          </a:p>
        </p:txBody>
      </p:sp>
      <p:pic>
        <p:nvPicPr>
          <p:cNvPr id="1026" name="Picture 2" descr="Image result for compost pile levels brown gr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548" y="1237934"/>
            <a:ext cx="3269499" cy="261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ompost pile levels brown gre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047" y="1237934"/>
            <a:ext cx="3268827" cy="261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66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175" y="412633"/>
            <a:ext cx="6422803" cy="4555152"/>
          </a:xfrm>
        </p:spPr>
        <p:txBody>
          <a:bodyPr/>
          <a:lstStyle/>
          <a:p>
            <a:pPr marL="0" indent="0" algn="ctr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Ce să compostați?</a:t>
            </a: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1600" b="1" i="1" dirty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hr-HR" sz="2400" b="1" i="1" dirty="0" smtClean="0">
                <a:solidFill>
                  <a:srgbClr val="C00000"/>
                </a:solidFill>
              </a:rPr>
              <a:t>Deșeuri alimentare </a:t>
            </a:r>
            <a:r>
              <a:rPr lang="hr-HR" sz="2400" i="1" dirty="0" smtClean="0">
                <a:solidFill>
                  <a:srgbClr val="C00000"/>
                </a:solidFill>
              </a:rPr>
              <a:t>(fructe și legume crude, coji de ouă, boabe de cafea, pungi de ceai, pâine, salată verde, spanac </a:t>
            </a:r>
            <a:r>
              <a:rPr lang="hr-HR" sz="2400" i="1" dirty="0" smtClean="0">
                <a:solidFill>
                  <a:srgbClr val="C00000"/>
                </a:solidFill>
              </a:rPr>
              <a:t>...)</a:t>
            </a:r>
          </a:p>
          <a:p>
            <a:pPr>
              <a:buFontTx/>
              <a:buChar char="-"/>
            </a:pPr>
            <a:r>
              <a:rPr lang="hr-HR" sz="2400" b="1" i="1" dirty="0" smtClean="0">
                <a:solidFill>
                  <a:srgbClr val="C00000"/>
                </a:solidFill>
              </a:rPr>
              <a:t>Deșeuri de grădină sau din agricultură </a:t>
            </a:r>
            <a:r>
              <a:rPr lang="hr-HR" sz="2400" i="1" dirty="0" smtClean="0">
                <a:solidFill>
                  <a:srgbClr val="C00000"/>
                </a:solidFill>
              </a:rPr>
              <a:t>(flori ofilite, frunze căzute, iarba tăiată ...)</a:t>
            </a:r>
            <a:endParaRPr lang="hr-HR" sz="2400" i="1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hr-HR" sz="2400" b="1" i="1" dirty="0" smtClean="0">
                <a:solidFill>
                  <a:srgbClr val="C00000"/>
                </a:solidFill>
              </a:rPr>
              <a:t>Alte deșeuri organice </a:t>
            </a:r>
            <a:r>
              <a:rPr lang="hr-HR" sz="2400" i="1" dirty="0" smtClean="0">
                <a:solidFill>
                  <a:srgbClr val="C00000"/>
                </a:solidFill>
              </a:rPr>
              <a:t>(coajă de copac, rumeguș, șervețele de hârtie, ace de pin, mici cantități de hârtie </a:t>
            </a:r>
            <a:r>
              <a:rPr lang="hr-HR" sz="2400" i="1" dirty="0" smtClean="0">
                <a:solidFill>
                  <a:srgbClr val="C00000"/>
                </a:solidFill>
              </a:rPr>
              <a:t>...)</a:t>
            </a:r>
          </a:p>
        </p:txBody>
      </p:sp>
      <p:pic>
        <p:nvPicPr>
          <p:cNvPr id="1026" name="Picture 2" descr="Image result for egg shel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9" t="7119" r="20042" b="6043"/>
          <a:stretch/>
        </p:blipFill>
        <p:spPr bwMode="auto">
          <a:xfrm>
            <a:off x="2255136" y="4753840"/>
            <a:ext cx="1596789" cy="152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04810" y="6298508"/>
            <a:ext cx="6545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 smtClean="0">
                <a:hlinkClick r:id="rId3"/>
              </a:rPr>
              <a:t>Source</a:t>
            </a:r>
            <a:r>
              <a:rPr lang="hr-HR" sz="1600" dirty="0" smtClean="0">
                <a:hlinkClick r:id="rId3"/>
              </a:rPr>
              <a:t> </a:t>
            </a:r>
            <a:r>
              <a:rPr lang="hr-HR" sz="1600" dirty="0" err="1" smtClean="0">
                <a:hlinkClick r:id="rId3"/>
              </a:rPr>
              <a:t>of</a:t>
            </a:r>
            <a:r>
              <a:rPr lang="hr-HR" sz="1600" dirty="0" smtClean="0">
                <a:hlinkClick r:id="rId3"/>
              </a:rPr>
              <a:t> </a:t>
            </a:r>
            <a:r>
              <a:rPr lang="hr-HR" sz="1600" dirty="0" err="1" smtClean="0">
                <a:hlinkClick r:id="rId3"/>
              </a:rPr>
              <a:t>the</a:t>
            </a:r>
            <a:r>
              <a:rPr lang="hr-HR" sz="1600" dirty="0" smtClean="0">
                <a:hlinkClick r:id="rId3"/>
              </a:rPr>
              <a:t> </a:t>
            </a:r>
            <a:r>
              <a:rPr lang="hr-HR" sz="1600" dirty="0" err="1" smtClean="0">
                <a:hlinkClick r:id="rId3"/>
              </a:rPr>
              <a:t>photo</a:t>
            </a:r>
            <a:r>
              <a:rPr lang="hr-HR" sz="1600" dirty="0" smtClean="0">
                <a:hlinkClick r:id="rId3"/>
              </a:rPr>
              <a:t>   </a:t>
            </a:r>
            <a:r>
              <a:rPr lang="hr-HR" sz="1600" dirty="0" smtClean="0"/>
              <a:t>   </a:t>
            </a:r>
            <a:r>
              <a:rPr lang="hr-HR" sz="1600" dirty="0" err="1" smtClean="0">
                <a:hlinkClick r:id="rId4"/>
              </a:rPr>
              <a:t>Source</a:t>
            </a:r>
            <a:r>
              <a:rPr lang="hr-HR" sz="1600" dirty="0" smtClean="0">
                <a:hlinkClick r:id="rId4"/>
              </a:rPr>
              <a:t> </a:t>
            </a:r>
            <a:r>
              <a:rPr lang="hr-HR" sz="1600" dirty="0" err="1">
                <a:hlinkClick r:id="rId4"/>
              </a:rPr>
              <a:t>of</a:t>
            </a:r>
            <a:r>
              <a:rPr lang="hr-HR" sz="1600" dirty="0">
                <a:hlinkClick r:id="rId4"/>
              </a:rPr>
              <a:t> </a:t>
            </a:r>
            <a:r>
              <a:rPr lang="hr-HR" sz="1600" dirty="0" err="1">
                <a:hlinkClick r:id="rId4"/>
              </a:rPr>
              <a:t>the</a:t>
            </a:r>
            <a:r>
              <a:rPr lang="hr-HR" sz="1600" dirty="0">
                <a:hlinkClick r:id="rId4"/>
              </a:rPr>
              <a:t> </a:t>
            </a:r>
            <a:r>
              <a:rPr lang="hr-HR" sz="1600" dirty="0" err="1">
                <a:hlinkClick r:id="rId4"/>
              </a:rPr>
              <a:t>photo</a:t>
            </a:r>
            <a:r>
              <a:rPr lang="hr-HR" sz="1600" dirty="0">
                <a:hlinkClick r:id="rId4"/>
              </a:rPr>
              <a:t> </a:t>
            </a:r>
            <a:r>
              <a:rPr lang="hr-HR" sz="1600" dirty="0" smtClean="0">
                <a:hlinkClick r:id="rId4"/>
              </a:rPr>
              <a:t>     </a:t>
            </a:r>
            <a:r>
              <a:rPr lang="hr-HR" sz="1600" dirty="0" smtClean="0"/>
              <a:t>                   </a:t>
            </a:r>
            <a:r>
              <a:rPr lang="hr-HR" sz="1600" dirty="0" err="1" smtClean="0">
                <a:hlinkClick r:id="rId5"/>
              </a:rPr>
              <a:t>Source</a:t>
            </a:r>
            <a:r>
              <a:rPr lang="hr-HR" sz="1600" dirty="0" smtClean="0">
                <a:hlinkClick r:id="rId5"/>
              </a:rPr>
              <a:t> </a:t>
            </a:r>
            <a:r>
              <a:rPr lang="hr-HR" sz="1600" dirty="0" err="1">
                <a:hlinkClick r:id="rId5"/>
              </a:rPr>
              <a:t>of</a:t>
            </a:r>
            <a:r>
              <a:rPr lang="hr-HR" sz="1600" dirty="0">
                <a:hlinkClick r:id="rId5"/>
              </a:rPr>
              <a:t> </a:t>
            </a:r>
            <a:r>
              <a:rPr lang="hr-HR" sz="1600" dirty="0" err="1">
                <a:hlinkClick r:id="rId5"/>
              </a:rPr>
              <a:t>the</a:t>
            </a:r>
            <a:r>
              <a:rPr lang="hr-HR" sz="1600" dirty="0">
                <a:hlinkClick r:id="rId5"/>
              </a:rPr>
              <a:t> </a:t>
            </a:r>
            <a:r>
              <a:rPr lang="hr-HR" sz="1600" dirty="0" err="1" smtClean="0">
                <a:hlinkClick r:id="rId5"/>
              </a:rPr>
              <a:t>photo</a:t>
            </a:r>
            <a:endParaRPr lang="hr-HR" sz="1600" dirty="0"/>
          </a:p>
        </p:txBody>
      </p:sp>
      <p:pic>
        <p:nvPicPr>
          <p:cNvPr id="1028" name="Picture 4" descr="Image result for thin tree twigs broken on a pil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22" y="4647579"/>
            <a:ext cx="2476392" cy="165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orange pee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533" y="4647579"/>
            <a:ext cx="1991910" cy="16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35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175" y="412633"/>
            <a:ext cx="6422803" cy="4827896"/>
          </a:xfrm>
        </p:spPr>
        <p:txBody>
          <a:bodyPr/>
          <a:lstStyle/>
          <a:p>
            <a:pPr marL="0" indent="0" algn="ctr">
              <a:buNone/>
            </a:pPr>
            <a:r>
              <a:rPr lang="ro-RO" sz="3000" b="1" i="1" dirty="0" smtClean="0">
                <a:solidFill>
                  <a:srgbClr val="C00000"/>
                </a:solidFill>
              </a:rPr>
              <a:t>Ce să NU compostați</a:t>
            </a:r>
            <a:r>
              <a:rPr lang="en-US" sz="3000" b="1" i="1" dirty="0" smtClean="0">
                <a:solidFill>
                  <a:srgbClr val="C00000"/>
                </a:solidFill>
              </a:rPr>
              <a:t>?</a:t>
            </a:r>
            <a:endParaRPr lang="en-US" sz="3000" b="1" i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en-US" sz="3000" b="1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Carne, pește, oase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hr-HR" sz="2400" i="1" dirty="0" smtClean="0">
                <a:solidFill>
                  <a:srgbClr val="C00000"/>
                </a:solidFill>
              </a:rPr>
              <a:t>Produse lactate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Uleiuri și grăsimi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Cenușă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Cauciucuri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Sticlă 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P</a:t>
            </a:r>
            <a:r>
              <a:rPr lang="en-US" sz="2400" i="1" dirty="0" err="1" smtClean="0">
                <a:solidFill>
                  <a:srgbClr val="C00000"/>
                </a:solidFill>
              </a:rPr>
              <a:t>lastic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hr-HR" sz="2400" i="1" dirty="0" smtClean="0">
                <a:solidFill>
                  <a:srgbClr val="C00000"/>
                </a:solidFill>
              </a:rPr>
              <a:t>Textile </a:t>
            </a:r>
            <a:r>
              <a:rPr lang="hr-HR" sz="2400" i="1" dirty="0" smtClean="0">
                <a:solidFill>
                  <a:srgbClr val="C00000"/>
                </a:solidFill>
              </a:rPr>
              <a:t>/ </a:t>
            </a:r>
            <a:r>
              <a:rPr lang="hr-HR" sz="2400" i="1" dirty="0" smtClean="0">
                <a:solidFill>
                  <a:srgbClr val="C00000"/>
                </a:solidFill>
              </a:rPr>
              <a:t>haine</a:t>
            </a:r>
            <a:endParaRPr lang="en-US" sz="2400" i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o-RO" sz="2400" i="1" dirty="0" smtClean="0">
                <a:solidFill>
                  <a:srgbClr val="C00000"/>
                </a:solidFill>
              </a:rPr>
              <a:t>Țigări</a:t>
            </a:r>
            <a:r>
              <a:rPr lang="en-US" sz="2400" i="1" dirty="0" smtClean="0">
                <a:solidFill>
                  <a:srgbClr val="C00000"/>
                </a:solidFill>
              </a:rPr>
              <a:t>…</a:t>
            </a:r>
            <a:endParaRPr lang="hr-HR" sz="2400" i="1" dirty="0" smtClean="0">
              <a:solidFill>
                <a:srgbClr val="C00000"/>
              </a:solidFill>
            </a:endParaRPr>
          </a:p>
        </p:txBody>
      </p:sp>
      <p:pic>
        <p:nvPicPr>
          <p:cNvPr id="2052" name="Picture 4" descr="Image result for car tires anim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799" y="4380552"/>
            <a:ext cx="1546833" cy="1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82756" y="6245534"/>
            <a:ext cx="1725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hlinkClick r:id="rId3"/>
              </a:rPr>
              <a:t>Sursa</a:t>
            </a:r>
            <a:endParaRPr lang="hr-HR" sz="1600" dirty="0"/>
          </a:p>
        </p:txBody>
      </p:sp>
      <p:pic>
        <p:nvPicPr>
          <p:cNvPr id="2054" name="Picture 6" descr="Image result for bone anim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078" y="2671904"/>
            <a:ext cx="2035554" cy="98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68374" y="3480179"/>
            <a:ext cx="13832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hlinkClick r:id="rId5"/>
              </a:rPr>
              <a:t>Sursa</a:t>
            </a:r>
            <a:endParaRPr lang="hr-HR" dirty="0"/>
          </a:p>
        </p:txBody>
      </p:sp>
      <p:pic>
        <p:nvPicPr>
          <p:cNvPr id="2056" name="Picture 8" descr="Image result for plastic bottle anim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323" y="1082653"/>
            <a:ext cx="1341054" cy="22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59323" y="3480179"/>
            <a:ext cx="1070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hlinkClick r:id="rId7"/>
              </a:rPr>
              <a:t>Sursa</a:t>
            </a:r>
            <a:endParaRPr lang="hr-HR" dirty="0"/>
          </a:p>
        </p:txBody>
      </p:sp>
      <p:pic>
        <p:nvPicPr>
          <p:cNvPr id="2058" name="Picture 10" descr="Image result for socks animat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694" y="4380552"/>
            <a:ext cx="1305683" cy="167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94461" y="6014909"/>
            <a:ext cx="980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hlinkClick r:id="rId9"/>
              </a:rPr>
              <a:t>Sursa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082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175" y="286604"/>
            <a:ext cx="6422803" cy="4554728"/>
          </a:xfrm>
        </p:spPr>
        <p:txBody>
          <a:bodyPr/>
          <a:lstStyle/>
          <a:p>
            <a:pPr marL="0" indent="0" algn="ctr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Unde să compostați?</a:t>
            </a: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18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30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4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800" i="1" dirty="0" smtClean="0">
                <a:solidFill>
                  <a:srgbClr val="C00000"/>
                </a:solidFill>
                <a:hlinkClick r:id="rId2"/>
              </a:rPr>
              <a:t>În grădină</a:t>
            </a:r>
            <a:r>
              <a:rPr lang="hr-HR" sz="2800" i="1" dirty="0" smtClean="0">
                <a:solidFill>
                  <a:srgbClr val="C00000"/>
                </a:solidFill>
                <a:hlinkClick r:id="rId2"/>
              </a:rPr>
              <a:t>     </a:t>
            </a:r>
            <a:r>
              <a:rPr lang="hr-HR" sz="2800" i="1" dirty="0" smtClean="0">
                <a:solidFill>
                  <a:srgbClr val="C00000"/>
                </a:solidFill>
              </a:rPr>
              <a:t>                  </a:t>
            </a:r>
            <a:r>
              <a:rPr lang="hr-HR" sz="2800" i="1" dirty="0" smtClean="0">
                <a:solidFill>
                  <a:srgbClr val="C00000"/>
                </a:solidFill>
                <a:hlinkClick r:id="rId3"/>
              </a:rPr>
              <a:t>Pe balcon</a:t>
            </a:r>
            <a:endParaRPr lang="hr-HR" sz="28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2800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24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  </a:t>
            </a:r>
          </a:p>
          <a:p>
            <a:pPr marL="0" indent="0">
              <a:buNone/>
            </a:pPr>
            <a:endParaRPr lang="hr-HR" sz="30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800" i="1" dirty="0" smtClean="0">
                <a:solidFill>
                  <a:srgbClr val="C00000"/>
                </a:solidFill>
                <a:hlinkClick r:id="rId4"/>
              </a:rPr>
              <a:t>În borcan</a:t>
            </a:r>
            <a:r>
              <a:rPr lang="hr-HR" sz="2800" i="1" dirty="0" smtClean="0">
                <a:solidFill>
                  <a:srgbClr val="C00000"/>
                </a:solidFill>
              </a:rPr>
              <a:t>                 </a:t>
            </a:r>
            <a:r>
              <a:rPr lang="hr-HR" sz="2800" i="1" dirty="0" smtClean="0">
                <a:solidFill>
                  <a:srgbClr val="C00000"/>
                </a:solidFill>
                <a:hlinkClick r:id="rId5"/>
              </a:rPr>
              <a:t>În apartament       </a:t>
            </a:r>
            <a:endParaRPr lang="hr-HR" sz="28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30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3000" i="1" dirty="0" smtClean="0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1242" y="948796"/>
            <a:ext cx="3161438" cy="2142366"/>
          </a:xfrm>
          <a:prstGeom prst="rect">
            <a:avLst/>
          </a:prstGeom>
        </p:spPr>
      </p:pic>
      <p:pic>
        <p:nvPicPr>
          <p:cNvPr id="3074" name="Picture 2" descr="Image result for composting in the gard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175" y="948796"/>
            <a:ext cx="3225184" cy="214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compost in ja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175" y="3677976"/>
            <a:ext cx="1745034" cy="232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home DIY kitchen compost bi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777" y="3756787"/>
            <a:ext cx="224790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57245" y="4733334"/>
            <a:ext cx="1701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i="1" dirty="0" smtClean="0">
                <a:solidFill>
                  <a:srgbClr val="C00000"/>
                </a:solidFill>
              </a:rPr>
              <a:t>În școală</a:t>
            </a:r>
            <a:r>
              <a:rPr lang="hr-HR" sz="2800" b="1" i="1" dirty="0" smtClean="0">
                <a:solidFill>
                  <a:srgbClr val="C00000"/>
                </a:solidFill>
              </a:rPr>
              <a:t>?</a:t>
            </a:r>
            <a:endParaRPr lang="hr-HR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175" y="313900"/>
            <a:ext cx="6422803" cy="559557"/>
          </a:xfrm>
        </p:spPr>
        <p:txBody>
          <a:bodyPr/>
          <a:lstStyle/>
          <a:p>
            <a:pPr marL="0" indent="0" algn="ctr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De ce avem nevoie pentru compostare?</a:t>
            </a: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18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1. </a:t>
            </a:r>
            <a:r>
              <a:rPr lang="hr-HR" sz="2000" b="1" i="1" dirty="0" smtClean="0">
                <a:solidFill>
                  <a:srgbClr val="C00000"/>
                </a:solidFill>
              </a:rPr>
              <a:t>O cutie pt compost</a:t>
            </a:r>
            <a:endParaRPr lang="hr-HR" sz="20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30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3000" i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20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2. </a:t>
            </a:r>
            <a:r>
              <a:rPr lang="hr-HR" sz="2800" b="1" i="1" dirty="0" smtClean="0">
                <a:solidFill>
                  <a:srgbClr val="C00000"/>
                </a:solidFill>
              </a:rPr>
              <a:t>Deșeuri organice</a:t>
            </a:r>
            <a:endParaRPr lang="hr-HR" sz="28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3000" b="1" i="1" dirty="0" smtClean="0">
                <a:solidFill>
                  <a:srgbClr val="C00000"/>
                </a:solidFill>
              </a:rPr>
              <a:t>3. </a:t>
            </a:r>
            <a:r>
              <a:rPr lang="hr-HR" sz="3000" b="1" i="1" dirty="0" smtClean="0">
                <a:solidFill>
                  <a:srgbClr val="C00000"/>
                </a:solidFill>
              </a:rPr>
              <a:t>Unelte</a:t>
            </a:r>
            <a:endParaRPr lang="hr-HR" sz="30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000" i="1" dirty="0" smtClean="0">
                <a:solidFill>
                  <a:srgbClr val="C00000"/>
                </a:solidFill>
              </a:rPr>
              <a:t>lopată, furcă de grădină</a:t>
            </a:r>
            <a:endParaRPr lang="hr-HR" sz="20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r-HR" sz="2000" i="1" dirty="0" smtClean="0">
                <a:solidFill>
                  <a:srgbClr val="C00000"/>
                </a:solidFill>
              </a:rPr>
              <a:t>pentru ventilație</a:t>
            </a:r>
            <a:endParaRPr lang="hr-HR" sz="20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r-HR" sz="3000" i="1" dirty="0" smtClean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600" y="1080065"/>
            <a:ext cx="1759788" cy="2349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8662"/>
          <a:stretch/>
        </p:blipFill>
        <p:spPr>
          <a:xfrm>
            <a:off x="2493469" y="1665474"/>
            <a:ext cx="2165712" cy="1612689"/>
          </a:xfrm>
          <a:prstGeom prst="rect">
            <a:avLst/>
          </a:prstGeom>
        </p:spPr>
      </p:pic>
      <p:sp>
        <p:nvSpPr>
          <p:cNvPr id="6" name="AutoShape 2" descr="Image result for compost t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13" name="Picture 12" descr="Council Compost Bi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833" y="1285620"/>
            <a:ext cx="1428115" cy="202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Apple Core Clipart Image: Fully eaten apple core with green lea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90" y="3827742"/>
            <a:ext cx="678236" cy="10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lated image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5" t="4700" r="10903" b="4274"/>
          <a:stretch/>
        </p:blipFill>
        <p:spPr bwMode="auto">
          <a:xfrm>
            <a:off x="6397640" y="3532192"/>
            <a:ext cx="1058181" cy="13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lettuce leaf animation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3" r="20623"/>
          <a:stretch/>
        </p:blipFill>
        <p:spPr bwMode="auto">
          <a:xfrm>
            <a:off x="7746635" y="3728684"/>
            <a:ext cx="859809" cy="120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mage result for shovel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050" y="5199284"/>
            <a:ext cx="1658716" cy="165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garden fork  for ventilation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5" r="25775"/>
          <a:stretch/>
        </p:blipFill>
        <p:spPr bwMode="auto">
          <a:xfrm rot="4200000">
            <a:off x="5413262" y="4993293"/>
            <a:ext cx="883257" cy="195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3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175" y="412633"/>
            <a:ext cx="6422803" cy="4827896"/>
          </a:xfrm>
        </p:spPr>
        <p:txBody>
          <a:bodyPr/>
          <a:lstStyle/>
          <a:p>
            <a:pPr marL="0" indent="0" algn="ctr">
              <a:buNone/>
            </a:pPr>
            <a:endParaRPr lang="hr-HR" sz="11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o-RO" sz="3000" b="1" i="1" dirty="0" smtClean="0">
                <a:solidFill>
                  <a:srgbClr val="C00000"/>
                </a:solidFill>
              </a:rPr>
              <a:t>De ce să compostați</a:t>
            </a:r>
            <a:r>
              <a:rPr lang="en-US" sz="3000" b="1" i="1" dirty="0" smtClean="0">
                <a:solidFill>
                  <a:srgbClr val="C00000"/>
                </a:solidFill>
              </a:rPr>
              <a:t>?</a:t>
            </a:r>
            <a:endParaRPr lang="hr-HR" sz="30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en-US" sz="2800" b="1" i="1" dirty="0">
              <a:solidFill>
                <a:srgbClr val="C00000"/>
              </a:solidFill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o-RO" sz="2800" i="1" dirty="0" smtClean="0">
                <a:solidFill>
                  <a:srgbClr val="C00000"/>
                </a:solidFill>
              </a:rPr>
              <a:t>Reducem deșeurile de pe câmpii</a:t>
            </a:r>
            <a:endParaRPr lang="en-US" sz="2800" i="1" dirty="0">
              <a:solidFill>
                <a:srgbClr val="C00000"/>
              </a:solidFill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o-RO" sz="2800" i="1" dirty="0" smtClean="0">
                <a:solidFill>
                  <a:srgbClr val="C00000"/>
                </a:solidFill>
              </a:rPr>
              <a:t>Creem</a:t>
            </a:r>
            <a:r>
              <a:rPr lang="en-US" sz="2800" i="1" dirty="0" smtClean="0">
                <a:solidFill>
                  <a:srgbClr val="C00000"/>
                </a:solidFill>
              </a:rPr>
              <a:t>/ r</a:t>
            </a:r>
            <a:r>
              <a:rPr lang="ro-RO" sz="2800" i="1" dirty="0" smtClean="0">
                <a:solidFill>
                  <a:srgbClr val="C00000"/>
                </a:solidFill>
              </a:rPr>
              <a:t>eînoim resursele naturale</a:t>
            </a:r>
            <a:r>
              <a:rPr lang="en-US" sz="2800" i="1" dirty="0" smtClean="0">
                <a:solidFill>
                  <a:srgbClr val="C00000"/>
                </a:solidFill>
              </a:rPr>
              <a:t> – </a:t>
            </a:r>
            <a:r>
              <a:rPr lang="ro-RO" sz="2800" i="1" dirty="0" smtClean="0">
                <a:solidFill>
                  <a:srgbClr val="C00000"/>
                </a:solidFill>
              </a:rPr>
              <a:t>îngrășământ organic de calitate</a:t>
            </a:r>
            <a:endParaRPr lang="en-US" sz="2800" i="1" dirty="0">
              <a:solidFill>
                <a:srgbClr val="C00000"/>
              </a:solidFill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o-RO" sz="2800" i="1" dirty="0" smtClean="0">
                <a:solidFill>
                  <a:srgbClr val="C00000"/>
                </a:solidFill>
              </a:rPr>
              <a:t>Reducem costurile grădinăritului</a:t>
            </a:r>
            <a:endParaRPr lang="hr-HR" sz="2800" i="1" dirty="0" smtClean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112" y="4009835"/>
            <a:ext cx="2322361" cy="24613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61478" y="6163445"/>
            <a:ext cx="1663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 smtClean="0">
                <a:hlinkClick r:id="rId3"/>
              </a:rPr>
              <a:t>Source</a:t>
            </a:r>
            <a:r>
              <a:rPr lang="hr-HR" sz="1400" dirty="0" smtClean="0">
                <a:hlinkClick r:id="rId3"/>
              </a:rPr>
              <a:t> </a:t>
            </a:r>
            <a:r>
              <a:rPr lang="hr-HR" sz="1400" dirty="0" err="1" smtClean="0">
                <a:hlinkClick r:id="rId3"/>
              </a:rPr>
              <a:t>of</a:t>
            </a:r>
            <a:r>
              <a:rPr lang="hr-HR" sz="1400" dirty="0" smtClean="0">
                <a:hlinkClick r:id="rId3"/>
              </a:rPr>
              <a:t> </a:t>
            </a:r>
            <a:r>
              <a:rPr lang="hr-HR" sz="1400" dirty="0" err="1" smtClean="0">
                <a:hlinkClick r:id="rId3"/>
              </a:rPr>
              <a:t>the</a:t>
            </a:r>
            <a:r>
              <a:rPr lang="hr-HR" sz="1400" dirty="0" smtClean="0">
                <a:hlinkClick r:id="rId3"/>
              </a:rPr>
              <a:t> </a:t>
            </a:r>
            <a:r>
              <a:rPr lang="hr-HR" sz="1400" dirty="0" err="1" smtClean="0">
                <a:hlinkClick r:id="rId3"/>
              </a:rPr>
              <a:t>photo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16708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96" y="423080"/>
            <a:ext cx="6230203" cy="994557"/>
          </a:xfrm>
        </p:spPr>
        <p:txBody>
          <a:bodyPr/>
          <a:lstStyle/>
          <a:p>
            <a:r>
              <a:rPr lang="hr-HR" sz="3200" b="1" dirty="0" smtClean="0">
                <a:solidFill>
                  <a:srgbClr val="C00000"/>
                </a:solidFill>
              </a:rPr>
              <a:t>Beneficii ale compostării pentru:</a:t>
            </a:r>
            <a:endParaRPr lang="hr-HR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6972" y="1417637"/>
            <a:ext cx="5779827" cy="4525963"/>
          </a:xfrm>
        </p:spPr>
        <p:txBody>
          <a:bodyPr/>
          <a:lstStyle/>
          <a:p>
            <a:r>
              <a:rPr lang="hr-HR" sz="2000" dirty="0" smtClean="0">
                <a:solidFill>
                  <a:srgbClr val="C00000"/>
                </a:solidFill>
              </a:rPr>
              <a:t>mediu,</a:t>
            </a:r>
            <a:endParaRPr lang="hr-HR" sz="2000" dirty="0" smtClean="0">
              <a:solidFill>
                <a:srgbClr val="C00000"/>
              </a:solidFill>
            </a:endParaRPr>
          </a:p>
          <a:p>
            <a:r>
              <a:rPr lang="ro-RO" sz="2000" dirty="0" smtClean="0">
                <a:solidFill>
                  <a:srgbClr val="C00000"/>
                </a:solidFill>
              </a:rPr>
              <a:t>suveranitatea alimentară</a:t>
            </a:r>
            <a:r>
              <a:rPr lang="hr-HR" sz="2000" dirty="0" smtClean="0">
                <a:solidFill>
                  <a:srgbClr val="C00000"/>
                </a:solidFill>
              </a:rPr>
              <a:t>, </a:t>
            </a:r>
            <a:endParaRPr lang="hr-HR" sz="2000" dirty="0" smtClean="0">
              <a:solidFill>
                <a:srgbClr val="C00000"/>
              </a:solidFill>
            </a:endParaRPr>
          </a:p>
          <a:p>
            <a:r>
              <a:rPr lang="hr-HR" sz="2000" dirty="0" smtClean="0">
                <a:solidFill>
                  <a:srgbClr val="C00000"/>
                </a:solidFill>
              </a:rPr>
              <a:t>industria alimentară</a:t>
            </a:r>
            <a:endParaRPr lang="hr-HR" sz="20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491" y="2993477"/>
            <a:ext cx="5718412" cy="3219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8166" y="6213192"/>
            <a:ext cx="20744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smtClean="0">
                <a:hlinkClick r:id="rId3"/>
              </a:rPr>
              <a:t>Sursa fotografiei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30051824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Eathi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Template_Eathink</Template>
  <TotalTime>1520</TotalTime>
  <Words>311</Words>
  <Application>Microsoft Office PowerPoint</Application>
  <PresentationFormat>On-screen Show (4:3)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Calibri</vt:lpstr>
      <vt:lpstr>Wingdings</vt:lpstr>
      <vt:lpstr>Template_Eathink</vt:lpstr>
      <vt:lpstr>PowerPoint Presentation</vt:lpstr>
      <vt:lpstr>Depozitarea adecvată a deșeurilor organice</vt:lpstr>
      <vt:lpstr>Compostarea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Beneficii ale compostării pentru: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marazzinis</dc:creator>
  <cp:lastModifiedBy>admin</cp:lastModifiedBy>
  <cp:revision>126</cp:revision>
  <dcterms:created xsi:type="dcterms:W3CDTF">2015-10-13T08:37:33Z</dcterms:created>
  <dcterms:modified xsi:type="dcterms:W3CDTF">2017-11-13T13:44:39Z</dcterms:modified>
</cp:coreProperties>
</file>