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1771355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2724259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106401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1694818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964595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3628882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1902205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2909554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235399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6F20A3-4807-4D16-B228-A9A7AE9FD665}" type="datetimeFigureOut">
              <a:rPr lang="en-US" smtClean="0"/>
              <a:t>10/5/2017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285099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B6F20A3-4807-4D16-B228-A9A7AE9FD665}" type="datetimeFigureOut">
              <a:rPr lang="en-US" smtClean="0"/>
              <a:t>10/5/2017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368666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B6F20A3-4807-4D16-B228-A9A7AE9FD665}" type="datetimeFigureOut">
              <a:rPr lang="en-US" smtClean="0"/>
              <a:t>10/5/2017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585086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B6F20A3-4807-4D16-B228-A9A7AE9FD665}" type="datetimeFigureOut">
              <a:rPr lang="en-US" smtClean="0"/>
              <a:t>10/5/2017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2583417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6F20A3-4807-4D16-B228-A9A7AE9FD665}" type="datetimeFigureOut">
              <a:rPr lang="en-US" smtClean="0"/>
              <a:t>10/5/2017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1587848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6F20A3-4807-4D16-B228-A9A7AE9FD665}" type="datetimeFigureOut">
              <a:rPr lang="en-US" smtClean="0"/>
              <a:t>10/5/2017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127609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6F20A3-4807-4D16-B228-A9A7AE9FD665}" type="datetimeFigureOut">
              <a:rPr lang="en-US" smtClean="0"/>
              <a:t>10/5/2017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420CEF-578E-447D-BC09-D3810D2209EE}" type="slidenum">
              <a:rPr lang="en-US" smtClean="0"/>
              <a:t>‹#›</a:t>
            </a:fld>
            <a:endParaRPr lang="en-US"/>
          </a:p>
        </p:txBody>
      </p:sp>
    </p:spTree>
    <p:extLst>
      <p:ext uri="{BB962C8B-B14F-4D97-AF65-F5344CB8AC3E}">
        <p14:creationId xmlns:p14="http://schemas.microsoft.com/office/powerpoint/2010/main" val="3964838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6F20A3-4807-4D16-B228-A9A7AE9FD665}" type="datetimeFigureOut">
              <a:rPr lang="en-US" smtClean="0"/>
              <a:t>10/5/2017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B420CEF-578E-447D-BC09-D3810D2209EE}" type="slidenum">
              <a:rPr lang="en-US" smtClean="0"/>
              <a:t>‹#›</a:t>
            </a:fld>
            <a:endParaRPr lang="en-US"/>
          </a:p>
        </p:txBody>
      </p:sp>
    </p:spTree>
    <p:extLst>
      <p:ext uri="{BB962C8B-B14F-4D97-AF65-F5344CB8AC3E}">
        <p14:creationId xmlns:p14="http://schemas.microsoft.com/office/powerpoint/2010/main" val="14145032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1318" y="1599711"/>
            <a:ext cx="4941374" cy="1646302"/>
          </a:xfrm>
        </p:spPr>
        <p:txBody>
          <a:bodyPr/>
          <a:lstStyle/>
          <a:p>
            <a:r>
              <a:rPr lang="ro-RO" dirty="0" smtClean="0"/>
              <a:t>Amprenta ecologică</a:t>
            </a:r>
            <a:endParaRPr lang="en-US" dirty="0"/>
          </a:p>
        </p:txBody>
      </p:sp>
      <p:sp>
        <p:nvSpPr>
          <p:cNvPr id="3" name="Subtitle 2"/>
          <p:cNvSpPr>
            <a:spLocks noGrp="1"/>
          </p:cNvSpPr>
          <p:nvPr>
            <p:ph type="subTitle" idx="1"/>
          </p:nvPr>
        </p:nvSpPr>
        <p:spPr>
          <a:xfrm>
            <a:off x="4692094" y="3931408"/>
            <a:ext cx="4740598" cy="1096899"/>
          </a:xfrm>
        </p:spPr>
        <p:txBody>
          <a:bodyPr>
            <a:normAutofit/>
          </a:bodyPr>
          <a:lstStyle/>
          <a:p>
            <a:pPr>
              <a:spcBef>
                <a:spcPct val="20000"/>
              </a:spcBef>
            </a:pPr>
            <a:r>
              <a:rPr lang="ro-RO" altLang="el-GR" sz="2400" i="1" dirty="0" smtClean="0">
                <a:solidFill>
                  <a:schemeClr val="accent1">
                    <a:lumMod val="75000"/>
                  </a:schemeClr>
                </a:solidFill>
              </a:rPr>
              <a:t>Material suport pentru Foaia de lucru</a:t>
            </a:r>
            <a:r>
              <a:rPr lang="en-US" altLang="el-GR" sz="2400" i="1" dirty="0" smtClean="0">
                <a:solidFill>
                  <a:schemeClr val="accent1">
                    <a:lumMod val="75000"/>
                  </a:schemeClr>
                </a:solidFill>
              </a:rPr>
              <a:t> </a:t>
            </a:r>
            <a:r>
              <a:rPr lang="en-US" altLang="el-GR" sz="2400" i="1" dirty="0">
                <a:solidFill>
                  <a:schemeClr val="accent1">
                    <a:lumMod val="75000"/>
                  </a:schemeClr>
                </a:solidFill>
              </a:rPr>
              <a:t>1, </a:t>
            </a:r>
            <a:r>
              <a:rPr lang="ro-RO" altLang="el-GR" sz="2400" i="1" dirty="0" smtClean="0">
                <a:solidFill>
                  <a:schemeClr val="accent1">
                    <a:lumMod val="75000"/>
                  </a:schemeClr>
                </a:solidFill>
              </a:rPr>
              <a:t>exercițiul</a:t>
            </a:r>
            <a:r>
              <a:rPr lang="en-US" altLang="el-GR" sz="2400" i="1" dirty="0" smtClean="0">
                <a:solidFill>
                  <a:schemeClr val="accent1">
                    <a:lumMod val="75000"/>
                  </a:schemeClr>
                </a:solidFill>
              </a:rPr>
              <a:t> </a:t>
            </a:r>
            <a:r>
              <a:rPr lang="en-US" altLang="el-GR" sz="2400" i="1" dirty="0">
                <a:solidFill>
                  <a:schemeClr val="accent1">
                    <a:lumMod val="75000"/>
                  </a:schemeClr>
                </a:solidFill>
              </a:rPr>
              <a:t>1.5</a:t>
            </a:r>
            <a:endParaRPr lang="en-GB" altLang="el-GR" sz="2400" i="1" dirty="0">
              <a:solidFill>
                <a:schemeClr val="accent1">
                  <a:lumMod val="75000"/>
                </a:schemeClr>
              </a:solidFill>
            </a:endParaRPr>
          </a:p>
        </p:txBody>
      </p:sp>
      <p:pic>
        <p:nvPicPr>
          <p:cNvPr id="7172" name="Picture 4"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532053">
            <a:off x="1005275" y="2061068"/>
            <a:ext cx="4243648" cy="238705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745" y="122635"/>
            <a:ext cx="1052443" cy="12711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423084" y="5402515"/>
            <a:ext cx="3730437" cy="1200329"/>
          </a:xfrm>
          <a:prstGeom prst="rect">
            <a:avLst/>
          </a:prstGeom>
        </p:spPr>
        <p:txBody>
          <a:bodyPr wrap="square">
            <a:spAutoFit/>
          </a:bodyPr>
          <a:lstStyle/>
          <a:p>
            <a:r>
              <a:rPr lang="ro-RO" sz="1200" dirty="0" smtClean="0"/>
              <a:t>Această publicație a fost realizată cu sprijinul Uniunii Europene. Conținutul acesteia este exclusiv în responsabilitatea CARDET și a partenerilor de proiect și nu reflectă în niciun mod opiniile Uniunii Europene</a:t>
            </a:r>
            <a:r>
              <a:rPr lang="en-US" sz="1200" dirty="0" smtClean="0"/>
              <a:t>.</a:t>
            </a:r>
            <a:endParaRPr lang="en-US" sz="1200" dirty="0" smtClean="0"/>
          </a:p>
          <a:p>
            <a:r>
              <a:rPr lang="en-GB" altLang="el-GR" sz="1200" dirty="0" smtClean="0">
                <a:solidFill>
                  <a:srgbClr val="000000"/>
                </a:solidFill>
                <a:ea typeface="Calibri" panose="020F0502020204030204" pitchFamily="34" charset="0"/>
                <a:cs typeface="Arial" panose="020B0604020202020204" pitchFamily="34" charset="0"/>
              </a:rPr>
              <a:t>[</a:t>
            </a:r>
            <a:r>
              <a:rPr lang="ro-RO" altLang="el-GR" sz="1200" dirty="0" smtClean="0">
                <a:solidFill>
                  <a:srgbClr val="000000"/>
                </a:solidFill>
                <a:ea typeface="Calibri" panose="020F0502020204030204" pitchFamily="34" charset="0"/>
                <a:cs typeface="Arial" panose="020B0604020202020204" pitchFamily="34" charset="0"/>
              </a:rPr>
              <a:t>Număr proiect</a:t>
            </a:r>
            <a:r>
              <a:rPr lang="el-GR" altLang="el-GR" sz="1200" dirty="0" smtClean="0">
                <a:solidFill>
                  <a:srgbClr val="000000"/>
                </a:solidFill>
                <a:ea typeface="Calibri" panose="020F0502020204030204" pitchFamily="34" charset="0"/>
                <a:cs typeface="Arial" panose="020B0604020202020204" pitchFamily="34" charset="0"/>
              </a:rPr>
              <a:t>: </a:t>
            </a:r>
            <a:r>
              <a:rPr lang="en-GB" altLang="el-GR" sz="1200" dirty="0" smtClean="0">
                <a:solidFill>
                  <a:srgbClr val="000000"/>
                </a:solidFill>
                <a:ea typeface="Calibri" panose="020F0502020204030204" pitchFamily="34" charset="0"/>
                <a:cs typeface="Arial" panose="020B0604020202020204" pitchFamily="34" charset="0"/>
              </a:rPr>
              <a:t>DCI-NSAED/2014/349-033</a:t>
            </a:r>
            <a:r>
              <a:rPr lang="en-GB" altLang="el-GR" sz="1200" dirty="0" smtClean="0">
                <a:solidFill>
                  <a:srgbClr val="000000"/>
                </a:solidFill>
                <a:ea typeface="Calibri" panose="020F0502020204030204" pitchFamily="34" charset="0"/>
                <a:cs typeface="Arial" panose="020B0604020202020204" pitchFamily="34" charset="0"/>
              </a:rPr>
              <a:t>]</a:t>
            </a:r>
            <a:endParaRPr lang="en-GB" altLang="el-GR" sz="1200" dirty="0">
              <a:solidFill>
                <a:srgbClr val="000000"/>
              </a:solidFill>
              <a:ea typeface="Calibri" panose="020F0502020204030204" pitchFamily="34" charset="0"/>
              <a:cs typeface="Arial" panose="020B0604020202020204" pitchFamily="34" charset="0"/>
            </a:endParaRPr>
          </a:p>
        </p:txBody>
      </p:sp>
      <p:pic>
        <p:nvPicPr>
          <p:cNvPr id="7" name="Picture 6"/>
          <p:cNvPicPr>
            <a:picLocks noChangeAspect="1"/>
          </p:cNvPicPr>
          <p:nvPr/>
        </p:nvPicPr>
        <p:blipFill>
          <a:blip r:embed="rId4"/>
          <a:stretch>
            <a:fillRect/>
          </a:stretch>
        </p:blipFill>
        <p:spPr>
          <a:xfrm>
            <a:off x="582622" y="5518985"/>
            <a:ext cx="1432036" cy="967386"/>
          </a:xfrm>
          <a:prstGeom prst="rect">
            <a:avLst/>
          </a:prstGeom>
        </p:spPr>
      </p:pic>
      <p:sp>
        <p:nvSpPr>
          <p:cNvPr id="8" name="Rectangle 7"/>
          <p:cNvSpPr/>
          <p:nvPr/>
        </p:nvSpPr>
        <p:spPr>
          <a:xfrm>
            <a:off x="6329984" y="5402514"/>
            <a:ext cx="5862016" cy="1200329"/>
          </a:xfrm>
          <a:prstGeom prst="rect">
            <a:avLst/>
          </a:prstGeom>
        </p:spPr>
        <p:txBody>
          <a:bodyPr wrap="square">
            <a:spAutoFit/>
          </a:bodyPr>
          <a:lstStyle/>
          <a:p>
            <a:r>
              <a:rPr lang="ro-RO" sz="1200" dirty="0" smtClean="0"/>
              <a:t>Uniunea Europeană este alcătuită din 28 de State Membre, care au decis să își unească în mod gradat cunoștințele, resursele și destinele. Împreună, pe o perioadă de extindere de 50 de ani, au construit o zonă de stabilitate, democrație și dezvoltare durabilă, menținând în același timp diversitatea culturală, toleranța și libertatea individuală. Uniunea Europeană împărtășește realizările și setul ei de valori cu țări și persoane din afara granițelor sale</a:t>
            </a:r>
            <a:r>
              <a:rPr lang="el-GR" sz="1200" dirty="0" smtClean="0"/>
              <a:t>.</a:t>
            </a:r>
            <a:endParaRPr lang="el-GR" sz="1200" dirty="0"/>
          </a:p>
        </p:txBody>
      </p:sp>
    </p:spTree>
    <p:extLst>
      <p:ext uri="{BB962C8B-B14F-4D97-AF65-F5344CB8AC3E}">
        <p14:creationId xmlns:p14="http://schemas.microsoft.com/office/powerpoint/2010/main" val="3090394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12694" y="457200"/>
            <a:ext cx="8954355" cy="6199094"/>
          </a:xfrm>
          <a:prstGeom prst="roundRect">
            <a:avLst/>
          </a:prstGeom>
          <a:solidFill>
            <a:schemeClr val="bg1">
              <a:lumMod val="95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3074" name="Picture 2" descr="Image result for ecological footpr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686" y="3047343"/>
            <a:ext cx="3080609" cy="2484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70572" y="2471289"/>
            <a:ext cx="3544560" cy="954107"/>
          </a:xfrm>
          <a:prstGeom prst="rect">
            <a:avLst/>
          </a:prstGeom>
          <a:noFill/>
        </p:spPr>
        <p:txBody>
          <a:bodyPr wrap="none" lIns="91440" tIns="45720" rIns="91440" bIns="45720">
            <a:spAutoFit/>
          </a:bodyPr>
          <a:lstStyle/>
          <a:p>
            <a:pPr algn="ctr"/>
            <a:r>
              <a:rPr lang="ro-RO" sz="2800"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Cumpărați produse </a:t>
            </a:r>
          </a:p>
          <a:p>
            <a:pPr algn="ctr"/>
            <a:r>
              <a:rPr lang="ro-RO" sz="2800"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organice</a:t>
            </a:r>
            <a:endParaRPr lang="en-US" sz="2800" b="1" cap="none" spc="0" dirty="0">
              <a:ln w="6600">
                <a:solidFill>
                  <a:schemeClr val="accent2"/>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5" name="Rectangle 4"/>
          <p:cNvSpPr/>
          <p:nvPr/>
        </p:nvSpPr>
        <p:spPr>
          <a:xfrm>
            <a:off x="5449254" y="2471288"/>
            <a:ext cx="3941605" cy="954107"/>
          </a:xfrm>
          <a:prstGeom prst="rect">
            <a:avLst/>
          </a:prstGeom>
          <a:noFill/>
        </p:spPr>
        <p:txBody>
          <a:bodyPr wrap="square" lIns="91440" tIns="45720" rIns="91440" bIns="45720">
            <a:spAutoFit/>
          </a:bodyPr>
          <a:lstStyle/>
          <a:p>
            <a:pPr algn="ctr"/>
            <a:r>
              <a:rPr lang="ro-RO" sz="2800"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Folosiți transportul public</a:t>
            </a:r>
            <a:endParaRPr lang="en-US" sz="2800" b="1" cap="none" spc="0" dirty="0">
              <a:ln w="6600">
                <a:solidFill>
                  <a:schemeClr val="accent2"/>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6" name="Content Placeholder 5"/>
          <p:cNvSpPr>
            <a:spLocks noGrp="1"/>
          </p:cNvSpPr>
          <p:nvPr>
            <p:ph idx="1"/>
          </p:nvPr>
        </p:nvSpPr>
        <p:spPr>
          <a:xfrm>
            <a:off x="1111483" y="4927339"/>
            <a:ext cx="1651414" cy="523220"/>
          </a:xfrm>
          <a:prstGeom prst="rect">
            <a:avLst/>
          </a:prstGeom>
          <a:noFill/>
        </p:spPr>
        <p:txBody>
          <a:bodyPr wrap="none" lIns="91440" tIns="45720" rIns="91440" bIns="45720">
            <a:spAutoFit/>
          </a:bodyPr>
          <a:lstStyle/>
          <a:p>
            <a:pPr marL="0" indent="0" algn="ctr">
              <a:buNone/>
            </a:pPr>
            <a:r>
              <a:rPr lang="ro-RO" sz="2800"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Reciclați</a:t>
            </a:r>
            <a:endParaRPr lang="en-US" sz="2800" b="1" cap="none" spc="0" dirty="0">
              <a:ln w="6600">
                <a:solidFill>
                  <a:schemeClr val="accent2"/>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7" name="Content Placeholder 5"/>
          <p:cNvSpPr txBox="1">
            <a:spLocks/>
          </p:cNvSpPr>
          <p:nvPr/>
        </p:nvSpPr>
        <p:spPr>
          <a:xfrm>
            <a:off x="5748515" y="4943992"/>
            <a:ext cx="3642344" cy="480131"/>
          </a:xfrm>
          <a:prstGeom prst="rect">
            <a:avLst/>
          </a:prstGeom>
          <a:noFill/>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o-RO"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Ce mai puteți face</a:t>
            </a:r>
            <a:r>
              <a:rPr lang="en-US" b="1" dirty="0" smtClean="0">
                <a:ln w="9525">
                  <a:solidFill>
                    <a:schemeClr val="bg1"/>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a:t>
            </a:r>
            <a:endParaRPr lang="en-US" b="1" dirty="0">
              <a:ln w="6600">
                <a:solidFill>
                  <a:schemeClr val="accent2"/>
                </a:solidFill>
                <a:prstDash val="solid"/>
              </a:ln>
              <a:solidFill>
                <a:schemeClr val="accent6">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8" name="Content Placeholder 5"/>
          <p:cNvSpPr txBox="1">
            <a:spLocks/>
          </p:cNvSpPr>
          <p:nvPr/>
        </p:nvSpPr>
        <p:spPr>
          <a:xfrm>
            <a:off x="3196614" y="731424"/>
            <a:ext cx="3010761" cy="757130"/>
          </a:xfrm>
          <a:prstGeom prst="rect">
            <a:avLst/>
          </a:prstGeom>
          <a:noFill/>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o-RO" sz="4800" b="1" dirty="0" smtClean="0">
                <a:ln w="9525">
                  <a:solidFill>
                    <a:schemeClr val="bg1"/>
                  </a:solidFill>
                  <a:prstDash val="solid"/>
                </a:ln>
                <a:solidFill>
                  <a:schemeClr val="accent2">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Acționați</a:t>
            </a:r>
            <a:r>
              <a:rPr lang="en-US" sz="4800" b="1" dirty="0" smtClean="0">
                <a:ln w="9525">
                  <a:solidFill>
                    <a:schemeClr val="bg1"/>
                  </a:solidFill>
                  <a:prstDash val="solid"/>
                </a:ln>
                <a:solidFill>
                  <a:schemeClr val="accent2">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rPr>
              <a:t>!</a:t>
            </a:r>
            <a:endParaRPr lang="en-US" sz="4800" b="1" dirty="0">
              <a:ln w="6600">
                <a:solidFill>
                  <a:schemeClr val="accent2"/>
                </a:solidFill>
                <a:prstDash val="solid"/>
              </a:ln>
              <a:solidFill>
                <a:schemeClr val="accent2">
                  <a:lumMod val="50000"/>
                </a:schemeClr>
              </a:solidFill>
              <a:effectLst>
                <a:glow rad="63500">
                  <a:schemeClr val="accent1">
                    <a:satMod val="175000"/>
                    <a:alpha val="40000"/>
                  </a:schemeClr>
                </a:glow>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9" name="Content Placeholder 5"/>
          <p:cNvSpPr txBox="1">
            <a:spLocks/>
          </p:cNvSpPr>
          <p:nvPr/>
        </p:nvSpPr>
        <p:spPr>
          <a:xfrm>
            <a:off x="3489663" y="1681844"/>
            <a:ext cx="2630849" cy="535531"/>
          </a:xfrm>
          <a:prstGeom prst="rect">
            <a:avLst/>
          </a:prstGeom>
          <a:noFill/>
          <a:ln>
            <a:noFill/>
          </a:ln>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o-RO" sz="3200" b="1" dirty="0" smtClean="0">
                <a:ln w="13462">
                  <a:solidFill>
                    <a:schemeClr val="bg1"/>
                  </a:solidFill>
                  <a:prstDash val="solid"/>
                </a:ln>
                <a:solidFill>
                  <a:schemeClr val="accent6">
                    <a:lumMod val="50000"/>
                  </a:schemeClr>
                </a:solidFill>
                <a:effectLst>
                  <a:innerShdw blurRad="63500" dist="50800" dir="10800000">
                    <a:prstClr val="black">
                      <a:alpha val="50000"/>
                    </a:prstClr>
                  </a:innerShdw>
                </a:effectLst>
                <a:latin typeface="Comic Sans MS" panose="030F0702030302020204" pitchFamily="66" charset="0"/>
              </a:rPr>
              <a:t>De exemplu</a:t>
            </a:r>
            <a:r>
              <a:rPr lang="el-GR" sz="3200" b="1" dirty="0" smtClean="0">
                <a:ln w="13462">
                  <a:solidFill>
                    <a:schemeClr val="bg1"/>
                  </a:solidFill>
                  <a:prstDash val="solid"/>
                </a:ln>
                <a:solidFill>
                  <a:schemeClr val="accent6">
                    <a:lumMod val="50000"/>
                  </a:schemeClr>
                </a:solidFill>
                <a:effectLst>
                  <a:innerShdw blurRad="63500" dist="50800" dir="10800000">
                    <a:prstClr val="black">
                      <a:alpha val="50000"/>
                    </a:prstClr>
                  </a:innerShdw>
                </a:effectLst>
                <a:latin typeface="Comic Sans MS" panose="030F0702030302020204" pitchFamily="66" charset="0"/>
              </a:rPr>
              <a:t>:</a:t>
            </a:r>
            <a:endParaRPr lang="en-US" sz="3200" b="1" dirty="0">
              <a:ln w="13462">
                <a:solidFill>
                  <a:schemeClr val="bg1"/>
                </a:solidFill>
                <a:prstDash val="solid"/>
              </a:ln>
              <a:solidFill>
                <a:schemeClr val="accent6">
                  <a:lumMod val="50000"/>
                </a:schemeClr>
              </a:solidFill>
              <a:effectLst>
                <a:innerShdw blurRad="63500" dist="50800" dir="10800000">
                  <a:prstClr val="black">
                    <a:alpha val="50000"/>
                  </a:prstClr>
                </a:innerShdw>
              </a:effectLst>
              <a:latin typeface="Comic Sans MS" panose="030F0702030302020204" pitchFamily="66" charset="0"/>
            </a:endParaRPr>
          </a:p>
        </p:txBody>
      </p:sp>
    </p:spTree>
    <p:extLst>
      <p:ext uri="{BB962C8B-B14F-4D97-AF65-F5344CB8AC3E}">
        <p14:creationId xmlns:p14="http://schemas.microsoft.com/office/powerpoint/2010/main" val="895429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1" y="5298141"/>
            <a:ext cx="9090211" cy="726141"/>
          </a:xfrm>
        </p:spPr>
        <p:txBody>
          <a:bodyPr>
            <a:noAutofit/>
          </a:bodyPr>
          <a:lstStyle/>
          <a:p>
            <a:pPr marL="0" indent="0">
              <a:lnSpc>
                <a:spcPct val="160000"/>
              </a:lnSpc>
              <a:buNone/>
            </a:pPr>
            <a:r>
              <a:rPr lang="ro-RO" sz="2400" dirty="0" smtClean="0"/>
              <a:t>Activitățile oamenilor consumă </a:t>
            </a:r>
            <a:r>
              <a:rPr lang="ro-RO" sz="2400" b="1" dirty="0" smtClean="0"/>
              <a:t>resurse</a:t>
            </a:r>
            <a:r>
              <a:rPr lang="ro-RO" sz="2400" dirty="0" smtClean="0"/>
              <a:t> și produc </a:t>
            </a:r>
            <a:r>
              <a:rPr lang="ro-RO" sz="2400" b="1" dirty="0" smtClean="0"/>
              <a:t>deșeuri</a:t>
            </a:r>
            <a:r>
              <a:rPr lang="en-US" sz="2400" b="1" dirty="0" smtClean="0"/>
              <a:t>.</a:t>
            </a:r>
            <a:endParaRPr lang="en-US" sz="2400" b="1" dirty="0" smtClean="0"/>
          </a:p>
        </p:txBody>
      </p:sp>
      <p:pic>
        <p:nvPicPr>
          <p:cNvPr id="5" name="Picture 4"/>
          <p:cNvPicPr>
            <a:picLocks noChangeAspect="1"/>
          </p:cNvPicPr>
          <p:nvPr/>
        </p:nvPicPr>
        <p:blipFill rotWithShape="1">
          <a:blip r:embed="rId2"/>
          <a:srcRect l="151" t="6433" r="5077" b="9375"/>
          <a:stretch/>
        </p:blipFill>
        <p:spPr>
          <a:xfrm>
            <a:off x="1214719" y="516472"/>
            <a:ext cx="8281451" cy="4136210"/>
          </a:xfrm>
          <a:prstGeom prst="rect">
            <a:avLst/>
          </a:prstGeom>
        </p:spPr>
      </p:pic>
    </p:spTree>
    <p:extLst>
      <p:ext uri="{BB962C8B-B14F-4D97-AF65-F5344CB8AC3E}">
        <p14:creationId xmlns:p14="http://schemas.microsoft.com/office/powerpoint/2010/main" val="109564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7482" y="5419164"/>
            <a:ext cx="8083604" cy="952607"/>
          </a:xfrm>
        </p:spPr>
        <p:txBody>
          <a:bodyPr>
            <a:normAutofit/>
          </a:bodyPr>
          <a:lstStyle/>
          <a:p>
            <a:pPr marL="0" indent="0">
              <a:buNone/>
            </a:pPr>
            <a:r>
              <a:rPr lang="ro-RO" sz="2400" dirty="0" smtClean="0"/>
              <a:t>Și natura are nevoie să aibă capacitatea sub forma </a:t>
            </a:r>
            <a:r>
              <a:rPr lang="ro-RO" sz="2400" b="1" dirty="0" smtClean="0"/>
              <a:t>resurselor naturale </a:t>
            </a:r>
            <a:r>
              <a:rPr lang="ro-RO" sz="2400" dirty="0" smtClean="0"/>
              <a:t>pentru a satisface aceste cereri.</a:t>
            </a:r>
            <a:endParaRPr lang="en-US" sz="2400" dirty="0"/>
          </a:p>
        </p:txBody>
      </p:sp>
      <p:pic>
        <p:nvPicPr>
          <p:cNvPr id="7" name="Picture 2" descr="Image result for natural resources for ki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3081" y="512049"/>
            <a:ext cx="4829423" cy="48294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9041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3896" y="5069540"/>
            <a:ext cx="8073361" cy="1317813"/>
          </a:xfrm>
        </p:spPr>
        <p:txBody>
          <a:bodyPr>
            <a:normAutofit/>
          </a:bodyPr>
          <a:lstStyle/>
          <a:p>
            <a:pPr marL="0" indent="0">
              <a:lnSpc>
                <a:spcPct val="150000"/>
              </a:lnSpc>
              <a:buNone/>
            </a:pPr>
            <a:r>
              <a:rPr lang="ro-RO" sz="2400" dirty="0" smtClean="0"/>
              <a:t>Amprenta ecologică este o modalitate de a măsura efectul </a:t>
            </a:r>
            <a:r>
              <a:rPr lang="ro-RO" sz="2400" b="1" dirty="0" smtClean="0"/>
              <a:t>acțiunilor umane </a:t>
            </a:r>
            <a:r>
              <a:rPr lang="ro-RO" sz="2400" dirty="0" smtClean="0"/>
              <a:t>asupra naturii.</a:t>
            </a:r>
            <a:endParaRPr lang="en-US" sz="2400" dirty="0"/>
          </a:p>
        </p:txBody>
      </p:sp>
      <p:pic>
        <p:nvPicPr>
          <p:cNvPr id="7" name="Picture 4" descr="Image result for ecological footprin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4969" y="491920"/>
            <a:ext cx="4283242" cy="4198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332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5047" y="4746812"/>
            <a:ext cx="8658840" cy="1815353"/>
          </a:xfrm>
        </p:spPr>
        <p:txBody>
          <a:bodyPr>
            <a:normAutofit/>
          </a:bodyPr>
          <a:lstStyle/>
          <a:p>
            <a:pPr marL="0" indent="0">
              <a:lnSpc>
                <a:spcPct val="150000"/>
              </a:lnSpc>
              <a:buNone/>
            </a:pPr>
            <a:r>
              <a:rPr lang="ro-RO" sz="2400" dirty="0" smtClean="0"/>
              <a:t>Amprenta ecologică reprezintă </a:t>
            </a:r>
            <a:r>
              <a:rPr lang="ro-RO" sz="2400" b="1" dirty="0" smtClean="0"/>
              <a:t>impactul</a:t>
            </a:r>
            <a:r>
              <a:rPr lang="ro-RO" sz="2400" dirty="0" smtClean="0"/>
              <a:t> unei persoane, gospodării, oraș, afaceri sau țări asupra </a:t>
            </a:r>
            <a:r>
              <a:rPr lang="ro-RO" sz="2400" b="1" dirty="0" smtClean="0"/>
              <a:t>naturii</a:t>
            </a:r>
            <a:r>
              <a:rPr lang="ro-RO" sz="2400" dirty="0" smtClean="0"/>
              <a:t>.</a:t>
            </a:r>
            <a:endParaRPr lang="en-US" sz="2400" b="1" dirty="0">
              <a:solidFill>
                <a:schemeClr val="accent1">
                  <a:lumMod val="50000"/>
                </a:schemeClr>
              </a:solidFill>
            </a:endParaRPr>
          </a:p>
        </p:txBody>
      </p:sp>
      <p:grpSp>
        <p:nvGrpSpPr>
          <p:cNvPr id="8" name="Group 7"/>
          <p:cNvGrpSpPr/>
          <p:nvPr/>
        </p:nvGrpSpPr>
        <p:grpSpPr>
          <a:xfrm>
            <a:off x="1385047" y="190771"/>
            <a:ext cx="7879978" cy="4233311"/>
            <a:chOff x="1385046" y="190771"/>
            <a:chExt cx="8633011" cy="4556041"/>
          </a:xfrm>
        </p:grpSpPr>
        <p:pic>
          <p:nvPicPr>
            <p:cNvPr id="4" name="Picture 3"/>
            <p:cNvPicPr>
              <a:picLocks noChangeAspect="1"/>
            </p:cNvPicPr>
            <p:nvPr/>
          </p:nvPicPr>
          <p:blipFill rotWithShape="1">
            <a:blip r:embed="rId2"/>
            <a:srcRect l="2218" t="6067" r="6524" b="8272"/>
            <a:stretch/>
          </p:blipFill>
          <p:spPr>
            <a:xfrm>
              <a:off x="1385046" y="190771"/>
              <a:ext cx="8633011" cy="4556041"/>
            </a:xfrm>
            <a:prstGeom prst="rect">
              <a:avLst/>
            </a:prstGeom>
          </p:spPr>
        </p:pic>
        <p:sp>
          <p:nvSpPr>
            <p:cNvPr id="6" name="Rectangle 5"/>
            <p:cNvSpPr/>
            <p:nvPr/>
          </p:nvSpPr>
          <p:spPr>
            <a:xfrm>
              <a:off x="6335994" y="217665"/>
              <a:ext cx="3157630" cy="584775"/>
            </a:xfrm>
            <a:prstGeom prst="rect">
              <a:avLst/>
            </a:prstGeom>
            <a:solidFill>
              <a:schemeClr val="accent6">
                <a:lumMod val="50000"/>
              </a:schemeClr>
            </a:solidFill>
          </p:spPr>
          <p:txBody>
            <a:bodyPr wrap="square" lIns="91440" tIns="45720" rIns="91440" bIns="45720">
              <a:spAutoFit/>
            </a:bodyPr>
            <a:lstStyle/>
            <a:p>
              <a:pPr algn="ctr"/>
              <a:r>
                <a:rPr lang="el-GR"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ΑΝΤΙΚΤΥΠΟΣ</a:t>
              </a:r>
              <a:endParaRPr lang="en-US" sz="2800" b="1" dirty="0">
                <a:ln w="22225">
                  <a:solidFill>
                    <a:schemeClr val="accent2"/>
                  </a:solidFill>
                  <a:prstDash val="solid"/>
                </a:ln>
                <a:solidFill>
                  <a:schemeClr val="accent2">
                    <a:lumMod val="40000"/>
                    <a:lumOff val="60000"/>
                  </a:schemeClr>
                </a:solidFill>
                <a:latin typeface="Comic Sans MS" panose="030F0702030302020204" pitchFamily="66" charset="0"/>
              </a:endParaRPr>
            </a:p>
          </p:txBody>
        </p:sp>
      </p:grpSp>
    </p:spTree>
    <p:extLst>
      <p:ext uri="{BB962C8B-B14F-4D97-AF65-F5344CB8AC3E}">
        <p14:creationId xmlns:p14="http://schemas.microsoft.com/office/powerpoint/2010/main" val="616966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87153"/>
            <a:ext cx="8910918" cy="1748118"/>
          </a:xfrm>
        </p:spPr>
        <p:txBody>
          <a:bodyPr>
            <a:normAutofit/>
          </a:bodyPr>
          <a:lstStyle/>
          <a:p>
            <a:pPr marL="0" indent="0">
              <a:lnSpc>
                <a:spcPct val="150000"/>
              </a:lnSpc>
              <a:buNone/>
            </a:pPr>
            <a:r>
              <a:rPr lang="ro-RO" sz="2400" dirty="0" smtClean="0"/>
              <a:t>Lucruri precum </a:t>
            </a:r>
            <a:r>
              <a:rPr lang="ro-RO" sz="2400" b="1" dirty="0" smtClean="0"/>
              <a:t>mâncare, energie, transport, bunuri și servicii </a:t>
            </a:r>
            <a:r>
              <a:rPr lang="ro-RO" sz="2400" dirty="0" smtClean="0"/>
              <a:t>contribuie la amprenta noastră ecologică. </a:t>
            </a:r>
            <a:endParaRPr lang="en-US" sz="2400" dirty="0"/>
          </a:p>
        </p:txBody>
      </p:sp>
      <p:pic>
        <p:nvPicPr>
          <p:cNvPr id="5"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671" y="392476"/>
            <a:ext cx="6489976" cy="399020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3951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262717"/>
            <a:ext cx="9220200" cy="1914245"/>
          </a:xfrm>
        </p:spPr>
        <p:txBody>
          <a:bodyPr>
            <a:normAutofit/>
          </a:bodyPr>
          <a:lstStyle/>
          <a:p>
            <a:pPr marL="0" indent="0">
              <a:lnSpc>
                <a:spcPct val="150000"/>
              </a:lnSpc>
              <a:buNone/>
            </a:pPr>
            <a:r>
              <a:rPr lang="ro-RO" sz="2400" dirty="0" smtClean="0"/>
              <a:t>Amprenta este exprimată precum cantitatea de </a:t>
            </a:r>
            <a:r>
              <a:rPr lang="ro-RO" sz="2400" b="1" dirty="0" smtClean="0"/>
              <a:t>pământ</a:t>
            </a:r>
            <a:r>
              <a:rPr lang="ro-RO" sz="2400" dirty="0" smtClean="0"/>
              <a:t> și </a:t>
            </a:r>
            <a:r>
              <a:rPr lang="ro-RO" sz="2400" b="1" dirty="0" smtClean="0"/>
              <a:t>apă</a:t>
            </a:r>
            <a:r>
              <a:rPr lang="ro-RO" sz="2400" dirty="0" smtClean="0"/>
              <a:t> necesare pentru a produce ceea ce consumăm și pentru a absorbi deșeurile pe care le generăm</a:t>
            </a:r>
            <a:r>
              <a:rPr lang="en-US" sz="2400" dirty="0" smtClean="0"/>
              <a:t>.</a:t>
            </a:r>
            <a:endParaRPr lang="en-US" sz="2400" dirty="0"/>
          </a:p>
        </p:txBody>
      </p:sp>
      <p:pic>
        <p:nvPicPr>
          <p:cNvPr id="4" name="Picture 3"/>
          <p:cNvPicPr>
            <a:picLocks noChangeAspect="1"/>
          </p:cNvPicPr>
          <p:nvPr/>
        </p:nvPicPr>
        <p:blipFill rotWithShape="1">
          <a:blip r:embed="rId2"/>
          <a:srcRect l="6972" t="20221" r="39286" b="31618"/>
          <a:stretch/>
        </p:blipFill>
        <p:spPr>
          <a:xfrm>
            <a:off x="1506074" y="551329"/>
            <a:ext cx="6992471" cy="3523130"/>
          </a:xfrm>
          <a:prstGeom prst="rect">
            <a:avLst/>
          </a:prstGeom>
        </p:spPr>
      </p:pic>
    </p:spTree>
    <p:extLst>
      <p:ext uri="{BB962C8B-B14F-4D97-AF65-F5344CB8AC3E}">
        <p14:creationId xmlns:p14="http://schemas.microsoft.com/office/powerpoint/2010/main" val="334407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72000"/>
            <a:ext cx="8695765" cy="1828801"/>
          </a:xfrm>
        </p:spPr>
        <p:txBody>
          <a:bodyPr>
            <a:normAutofit/>
          </a:bodyPr>
          <a:lstStyle/>
          <a:p>
            <a:pPr marL="0" indent="0">
              <a:lnSpc>
                <a:spcPct val="150000"/>
              </a:lnSpc>
              <a:buNone/>
            </a:pPr>
            <a:r>
              <a:rPr lang="ro-RO" sz="2400" dirty="0" smtClean="0"/>
              <a:t>Prin măsurarea amprentei ecologice putem evalua presiunea pe care stilul nostru de viață o exercită asupra </a:t>
            </a:r>
            <a:r>
              <a:rPr lang="ro-RO" sz="2400" b="1" dirty="0" smtClean="0"/>
              <a:t>planetei</a:t>
            </a:r>
            <a:r>
              <a:rPr lang="ro-RO" sz="2400" dirty="0" smtClean="0"/>
              <a:t>.</a:t>
            </a:r>
            <a:endParaRPr lang="en-US" sz="2400" b="1" dirty="0"/>
          </a:p>
        </p:txBody>
      </p:sp>
      <p:pic>
        <p:nvPicPr>
          <p:cNvPr id="1026" name="Picture 2" descr="Image result for ecological footprint planet"/>
          <p:cNvPicPr>
            <a:picLocks noChangeAspect="1" noChangeArrowheads="1"/>
          </p:cNvPicPr>
          <p:nvPr/>
        </p:nvPicPr>
        <p:blipFill rotWithShape="1">
          <a:blip r:embed="rId2">
            <a:extLst>
              <a:ext uri="{28A0092B-C50C-407E-A947-70E740481C1C}">
                <a14:useLocalDpi xmlns:a14="http://schemas.microsoft.com/office/drawing/2010/main" val="0"/>
              </a:ext>
            </a:extLst>
          </a:blip>
          <a:srcRect l="3934" t="2281" r="6732" b="7846"/>
          <a:stretch/>
        </p:blipFill>
        <p:spPr bwMode="auto">
          <a:xfrm>
            <a:off x="2380133" y="443753"/>
            <a:ext cx="5029200" cy="39574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230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956" y="4840940"/>
            <a:ext cx="8394415" cy="1806669"/>
          </a:xfrm>
        </p:spPr>
        <p:txBody>
          <a:bodyPr>
            <a:normAutofit/>
          </a:bodyPr>
          <a:lstStyle/>
          <a:p>
            <a:pPr marL="0" indent="0">
              <a:lnSpc>
                <a:spcPct val="150000"/>
              </a:lnSpc>
              <a:buNone/>
            </a:pPr>
            <a:r>
              <a:rPr lang="ro-RO" sz="2400" dirty="0" smtClean="0"/>
              <a:t>Aceasta ne ajută să administrăm resursele noastre ecologice mai bine și </a:t>
            </a:r>
            <a:r>
              <a:rPr lang="ro-RO" sz="2400" b="1" dirty="0" smtClean="0"/>
              <a:t>să acționăm </a:t>
            </a:r>
            <a:r>
              <a:rPr lang="ro-RO" sz="2400" dirty="0" smtClean="0"/>
              <a:t>la nivel personal și colectiv.</a:t>
            </a:r>
            <a:endParaRPr lang="en-US" sz="2400" dirty="0"/>
          </a:p>
        </p:txBody>
      </p:sp>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5057" y="643404"/>
            <a:ext cx="7239000" cy="4095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7002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2272</TotalTime>
  <Words>283</Words>
  <Application>Microsoft Office PowerPoint</Application>
  <PresentationFormat>Widescreen</PresentationFormat>
  <Paragraphs>21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Comic Sans MS</vt:lpstr>
      <vt:lpstr>Trebuchet MS</vt:lpstr>
      <vt:lpstr>Wingdings 3</vt:lpstr>
      <vt:lpstr>Facet</vt:lpstr>
      <vt:lpstr>Amprenta ecologică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Τι είναι το Οικολογικό Αποτύπωμα</dc:title>
  <dc:creator>Renos</dc:creator>
  <cp:lastModifiedBy>admin</cp:lastModifiedBy>
  <cp:revision>18</cp:revision>
  <dcterms:created xsi:type="dcterms:W3CDTF">2017-02-23T17:48:31Z</dcterms:created>
  <dcterms:modified xsi:type="dcterms:W3CDTF">2017-10-05T10:27:54Z</dcterms:modified>
</cp:coreProperties>
</file>