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18"/>
  </p:notesMasterIdLst>
  <p:sldIdLst>
    <p:sldId id="257" r:id="rId2"/>
    <p:sldId id="262" r:id="rId3"/>
    <p:sldId id="258" r:id="rId4"/>
    <p:sldId id="261" r:id="rId5"/>
    <p:sldId id="259" r:id="rId6"/>
    <p:sldId id="260"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5F91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54"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219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4D464B-74C0-4AA1-8408-152F99F16481}" type="datetimeFigureOut">
              <a:rPr lang="en-US" smtClean="0"/>
              <a:pPr/>
              <a:t>11/7/2017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D1A765-4F6D-4377-B274-DDF6CDEDF3F3}" type="slidenum">
              <a:rPr lang="en-US" smtClean="0"/>
              <a:pPr/>
              <a:t>‹#›</a:t>
            </a:fld>
            <a:endParaRPr lang="en-US"/>
          </a:p>
        </p:txBody>
      </p:sp>
    </p:spTree>
    <p:extLst>
      <p:ext uri="{BB962C8B-B14F-4D97-AF65-F5344CB8AC3E}">
        <p14:creationId xmlns:p14="http://schemas.microsoft.com/office/powerpoint/2010/main" val="390432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11/7/2017</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11/7/2017</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11/7/2017</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11/7/2017</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11/7/2017</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11/7/2017</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11/7/2017</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med">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11/7/2017</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med">
    <p:wipe/>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dietetik.ro/bucataria-africana/2864.html" TargetMode="External"/><Relationship Id="rId7" Type="http://schemas.openxmlformats.org/officeDocument/2006/relationships/hyperlink" Target="http://harta.infoturism.ro/Africa" TargetMode="External"/><Relationship Id="rId2" Type="http://schemas.openxmlformats.org/officeDocument/2006/relationships/hyperlink" Target="http://magazinuldemirodenii.ro/23-amestecuri" TargetMode="External"/><Relationship Id="rId1" Type="http://schemas.openxmlformats.org/officeDocument/2006/relationships/slideLayout" Target="../slideLayouts/slideLayout2.xml"/><Relationship Id="rId6" Type="http://schemas.openxmlformats.org/officeDocument/2006/relationships/hyperlink" Target="https://www.google.ro/search?q=mirodenii&amp;tbm=isch&amp;tbo=u&amp;source=univ&amp;sa=X&amp;ei=lydOVa3DNYntUsLtgIAO&amp;ved=0CB8QsAQ&amp;biw=1280&amp;bih=895" TargetMode="External"/><Relationship Id="rId5" Type="http://schemas.openxmlformats.org/officeDocument/2006/relationships/hyperlink" Target="http://ro.wikipedia.org/wiki/Clima_Africii" TargetMode="External"/><Relationship Id="rId4" Type="http://schemas.openxmlformats.org/officeDocument/2006/relationships/hyperlink" Target="http://gustariarabesti.blogspot.ro/p/condimente-folosite-in-bucataria-araba.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1447800" y="1295400"/>
            <a:ext cx="6049382" cy="1631216"/>
          </a:xfrm>
          <a:prstGeom prst="rect">
            <a:avLst/>
          </a:prstGeom>
          <a:noFill/>
        </p:spPr>
        <p:txBody>
          <a:bodyPr wrap="square" lIns="91440" tIns="45720" rIns="91440" bIns="45720">
            <a:spAutoFit/>
          </a:bodyPr>
          <a:lstStyle/>
          <a:p>
            <a:pPr algn="ctr"/>
            <a:r>
              <a:rPr lang="en-US" sz="10000" b="1" dirty="0" smtClean="0">
                <a:ln w="31550" cmpd="sng">
                  <a:solidFill>
                    <a:schemeClr val="accent6">
                      <a:lumMod val="50000"/>
                    </a:schemeClr>
                  </a:solidFill>
                  <a:prstDash val="solid"/>
                </a:ln>
                <a:solidFill>
                  <a:schemeClr val="bg2">
                    <a:lumMod val="50000"/>
                  </a:schemeClr>
                </a:solidFill>
                <a:effectLst>
                  <a:outerShdw blurRad="38100" dist="38100" dir="2700000" algn="tl">
                    <a:srgbClr val="000000">
                      <a:alpha val="43137"/>
                    </a:srgbClr>
                  </a:outerShdw>
                </a:effectLst>
                <a:latin typeface="Century Schoolbook" pitchFamily="18" charset="0"/>
                <a:ea typeface="Cambria Math" pitchFamily="18" charset="0"/>
              </a:rPr>
              <a:t>AFRICA</a:t>
            </a:r>
            <a:endParaRPr lang="en-US" sz="10000" b="1" dirty="0">
              <a:ln w="31550" cmpd="sng">
                <a:solidFill>
                  <a:schemeClr val="accent6">
                    <a:lumMod val="50000"/>
                  </a:schemeClr>
                </a:solidFill>
                <a:prstDash val="solid"/>
              </a:ln>
              <a:solidFill>
                <a:schemeClr val="bg2">
                  <a:lumMod val="50000"/>
                </a:schemeClr>
              </a:solidFill>
              <a:effectLst>
                <a:outerShdw blurRad="38100" dist="38100" dir="2700000" algn="tl">
                  <a:srgbClr val="000000">
                    <a:alpha val="43137"/>
                  </a:srgbClr>
                </a:outerShdw>
              </a:effectLst>
              <a:latin typeface="Century Schoolbook" pitchFamily="18" charset="0"/>
              <a:ea typeface="Cambria Math" pitchFamily="18" charset="0"/>
            </a:endParaRPr>
          </a:p>
        </p:txBody>
      </p:sp>
      <p:sp>
        <p:nvSpPr>
          <p:cNvPr id="6" name="Rectangle 5"/>
          <p:cNvSpPr/>
          <p:nvPr/>
        </p:nvSpPr>
        <p:spPr>
          <a:xfrm>
            <a:off x="1447800" y="2971800"/>
            <a:ext cx="6096000" cy="144655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o-RO" sz="4400" b="1" cap="all" spc="0" dirty="0" smtClean="0">
                <a:ln w="0"/>
                <a:solidFill>
                  <a:schemeClr val="bg2">
                    <a:lumMod val="50000"/>
                  </a:schemeClr>
                </a:solidFill>
                <a:effectLst>
                  <a:reflection blurRad="12700" stA="50000" endPos="50000" dist="5000" dir="5400000" sy="-100000" rotWithShape="0"/>
                </a:effectLst>
                <a:latin typeface="Century Schoolbook" pitchFamily="18" charset="0"/>
              </a:rPr>
              <a:t>Continentul </a:t>
            </a:r>
          </a:p>
          <a:p>
            <a:pPr algn="ctr"/>
            <a:r>
              <a:rPr lang="ro-RO" sz="4400" b="1" cap="all" spc="0" dirty="0" smtClean="0">
                <a:ln w="0"/>
                <a:solidFill>
                  <a:schemeClr val="bg2">
                    <a:lumMod val="50000"/>
                  </a:schemeClr>
                </a:solidFill>
                <a:effectLst>
                  <a:reflection blurRad="12700" stA="50000" endPos="50000" dist="5000" dir="5400000" sy="-100000" rotWithShape="0"/>
                </a:effectLst>
                <a:latin typeface="Century Schoolbook" pitchFamily="18" charset="0"/>
              </a:rPr>
              <a:t>contrastelor</a:t>
            </a:r>
            <a:endParaRPr lang="en-US" sz="4400" b="1" cap="all" spc="0" dirty="0">
              <a:ln w="0"/>
              <a:solidFill>
                <a:schemeClr val="bg2">
                  <a:lumMod val="50000"/>
                </a:schemeClr>
              </a:solidFill>
              <a:effectLst>
                <a:reflection blurRad="12700" stA="50000" endPos="50000" dist="5000" dir="5400000" sy="-100000" rotWithShape="0"/>
              </a:effectLst>
              <a:latin typeface="Century Schoolbook" pitchFamily="18" charset="0"/>
            </a:endParaRPr>
          </a:p>
        </p:txBody>
      </p:sp>
    </p:spTree>
  </p:cSld>
  <p:clrMapOvr>
    <a:masterClrMapping/>
  </p:clrMapOvr>
  <p:transition spd="med">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2" descr="http://www.worldlifetimejourneys.com/images/Malawi%20snorkeling.jpg"/>
          <p:cNvPicPr>
            <a:picLocks noChangeAspect="1" noChangeArrowheads="1"/>
          </p:cNvPicPr>
          <p:nvPr/>
        </p:nvPicPr>
        <p:blipFill>
          <a:blip r:embed="rId2" cstate="print"/>
          <a:srcRect/>
          <a:stretch>
            <a:fillRect/>
          </a:stretch>
        </p:blipFill>
        <p:spPr bwMode="auto">
          <a:xfrm>
            <a:off x="0" y="0"/>
            <a:ext cx="5364480" cy="3352800"/>
          </a:xfrm>
          <a:prstGeom prst="rect">
            <a:avLst/>
          </a:prstGeom>
          <a:ln>
            <a:noFill/>
          </a:ln>
          <a:effectLst>
            <a:softEdge rad="112500"/>
          </a:effectLst>
        </p:spPr>
      </p:pic>
      <p:sp>
        <p:nvSpPr>
          <p:cNvPr id="5" name="Rectangle 4"/>
          <p:cNvSpPr/>
          <p:nvPr/>
        </p:nvSpPr>
        <p:spPr>
          <a:xfrm>
            <a:off x="152400" y="2819400"/>
            <a:ext cx="1988045" cy="40011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2000" b="1" cap="none" spc="0"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Century Schoolbook" pitchFamily="18" charset="0"/>
              </a:rPr>
              <a:t>Lacul</a:t>
            </a:r>
            <a:r>
              <a:rPr lang="en-US" sz="2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Century Schoolbook" pitchFamily="18" charset="0"/>
              </a:rPr>
              <a:t> Malawi</a:t>
            </a:r>
            <a:endParaRPr lang="en-US" sz="2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Century Schoolbook" pitchFamily="18" charset="0"/>
            </a:endParaRPr>
          </a:p>
        </p:txBody>
      </p:sp>
      <p:pic>
        <p:nvPicPr>
          <p:cNvPr id="22532" name="Picture 4" descr="http://upload.wikimedia.org/wikipedia/commons/thumb/e/e6/Grandi_laghi_africa.jpg/280px-Grandi_laghi_africa.jpg"/>
          <p:cNvPicPr>
            <a:picLocks noChangeAspect="1" noChangeArrowheads="1"/>
          </p:cNvPicPr>
          <p:nvPr/>
        </p:nvPicPr>
        <p:blipFill>
          <a:blip r:embed="rId3" cstate="print"/>
          <a:srcRect/>
          <a:stretch>
            <a:fillRect/>
          </a:stretch>
        </p:blipFill>
        <p:spPr bwMode="auto">
          <a:xfrm>
            <a:off x="5410200" y="2230755"/>
            <a:ext cx="3733800" cy="4627245"/>
          </a:xfrm>
          <a:prstGeom prst="rect">
            <a:avLst/>
          </a:prstGeom>
          <a:ln>
            <a:noFill/>
          </a:ln>
          <a:effectLst>
            <a:softEdge rad="112500"/>
          </a:effectLst>
        </p:spPr>
      </p:pic>
      <p:pic>
        <p:nvPicPr>
          <p:cNvPr id="6" name="Picture 4" descr="http://upload.wikimedia.org/wikipedia/commons/thumb/5/57/Victoriaf%C3%A4lle.jpg/1280px-Victoriaf%C3%A4lle.jpg"/>
          <p:cNvPicPr>
            <a:picLocks noChangeAspect="1" noChangeArrowheads="1"/>
          </p:cNvPicPr>
          <p:nvPr/>
        </p:nvPicPr>
        <p:blipFill>
          <a:blip r:embed="rId4" cstate="print"/>
          <a:srcRect b="13952"/>
          <a:stretch>
            <a:fillRect/>
          </a:stretch>
        </p:blipFill>
        <p:spPr bwMode="auto">
          <a:xfrm>
            <a:off x="5562600" y="-1"/>
            <a:ext cx="3581400" cy="2310581"/>
          </a:xfrm>
          <a:prstGeom prst="rect">
            <a:avLst/>
          </a:prstGeom>
          <a:ln>
            <a:noFill/>
          </a:ln>
          <a:effectLst>
            <a:softEdge rad="112500"/>
          </a:effectLst>
        </p:spPr>
      </p:pic>
      <p:pic>
        <p:nvPicPr>
          <p:cNvPr id="7" name="Picture 2" descr="http://upload.wikimedia.org/wikipedia/commons/thumb/1/1d/Victoria_Falls_from_the_helicopter.jpg/1280px-Victoria_Falls_from_the_helicopter.jpg"/>
          <p:cNvPicPr>
            <a:picLocks noChangeAspect="1" noChangeArrowheads="1"/>
          </p:cNvPicPr>
          <p:nvPr/>
        </p:nvPicPr>
        <p:blipFill>
          <a:blip r:embed="rId5" cstate="print"/>
          <a:srcRect/>
          <a:stretch>
            <a:fillRect/>
          </a:stretch>
        </p:blipFill>
        <p:spPr bwMode="auto">
          <a:xfrm>
            <a:off x="228600" y="3201530"/>
            <a:ext cx="4876800" cy="3656470"/>
          </a:xfrm>
          <a:prstGeom prst="rect">
            <a:avLst/>
          </a:prstGeom>
          <a:ln>
            <a:noFill/>
          </a:ln>
          <a:effectLst>
            <a:softEdge rad="112500"/>
          </a:effectLst>
        </p:spPr>
      </p:pic>
      <p:sp>
        <p:nvSpPr>
          <p:cNvPr id="8" name="Rectangle 7"/>
          <p:cNvSpPr/>
          <p:nvPr/>
        </p:nvSpPr>
        <p:spPr>
          <a:xfrm>
            <a:off x="304800" y="3505200"/>
            <a:ext cx="2092239" cy="40011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o-RO" sz="2000" b="1" dirty="0" smtClean="0">
                <a:ln>
                  <a:prstDash val="solid"/>
                </a:ln>
                <a:solidFill>
                  <a:schemeClr val="bg1">
                    <a:lumMod val="85000"/>
                  </a:schemeClr>
                </a:solidFill>
                <a:effectLst>
                  <a:outerShdw blurRad="88000" dist="50800" dir="5040000" algn="tl">
                    <a:schemeClr val="accent4">
                      <a:tint val="80000"/>
                      <a:satMod val="250000"/>
                      <a:alpha val="45000"/>
                    </a:schemeClr>
                  </a:outerShdw>
                </a:effectLst>
                <a:latin typeface="Century Schoolbook" pitchFamily="18" charset="0"/>
              </a:rPr>
              <a:t>Lacul Victoria</a:t>
            </a:r>
            <a:endParaRPr lang="en-US" sz="2000" b="1" dirty="0">
              <a:ln>
                <a:prstDash val="solid"/>
              </a:ln>
              <a:solidFill>
                <a:schemeClr val="bg1">
                  <a:lumMod val="85000"/>
                </a:schemeClr>
              </a:solidFill>
              <a:effectLst>
                <a:outerShdw blurRad="88000" dist="50800" dir="5040000" algn="tl">
                  <a:schemeClr val="accent4">
                    <a:tint val="80000"/>
                    <a:satMod val="250000"/>
                    <a:alpha val="45000"/>
                  </a:schemeClr>
                </a:outerShdw>
              </a:effectLst>
              <a:latin typeface="Century Schoolbook" pitchFamily="18" charset="0"/>
            </a:endParaRPr>
          </a:p>
        </p:txBody>
      </p:sp>
      <p:sp>
        <p:nvSpPr>
          <p:cNvPr id="10" name="Rectangle 9"/>
          <p:cNvSpPr/>
          <p:nvPr/>
        </p:nvSpPr>
        <p:spPr>
          <a:xfrm>
            <a:off x="5715000" y="0"/>
            <a:ext cx="1899880" cy="369332"/>
          </a:xfrm>
          <a:prstGeom prst="rect">
            <a:avLst/>
          </a:prstGeom>
        </p:spPr>
        <p:txBody>
          <a:bodyPr wrap="none">
            <a:spAutoFit/>
          </a:bodyPr>
          <a:lstStyle/>
          <a:p>
            <a:pPr algn="ctr"/>
            <a:r>
              <a:rPr lang="ro-RO" b="1" dirty="0" smtClean="0">
                <a:ln>
                  <a:prstDash val="solid"/>
                </a:ln>
                <a:solidFill>
                  <a:schemeClr val="accent6">
                    <a:lumMod val="75000"/>
                  </a:schemeClr>
                </a:solidFill>
                <a:effectLst>
                  <a:outerShdw blurRad="88000" dist="50800" dir="5040000" algn="tl">
                    <a:schemeClr val="accent4">
                      <a:tint val="80000"/>
                      <a:satMod val="250000"/>
                      <a:alpha val="45000"/>
                    </a:schemeClr>
                  </a:outerShdw>
                </a:effectLst>
                <a:latin typeface="Century Schoolbook" pitchFamily="18" charset="0"/>
              </a:rPr>
              <a:t>Lacul Victoria</a:t>
            </a:r>
            <a:endParaRPr lang="en-US" b="1" dirty="0">
              <a:ln>
                <a:prstDash val="solid"/>
              </a:ln>
              <a:solidFill>
                <a:schemeClr val="accent6">
                  <a:lumMod val="75000"/>
                </a:schemeClr>
              </a:solidFill>
              <a:effectLst>
                <a:outerShdw blurRad="88000" dist="50800" dir="5040000" algn="tl">
                  <a:schemeClr val="accent4">
                    <a:tint val="80000"/>
                    <a:satMod val="250000"/>
                    <a:alpha val="45000"/>
                  </a:schemeClr>
                </a:outerShdw>
              </a:effectLst>
              <a:latin typeface="Century Schoolbook" pitchFamily="18" charset="0"/>
            </a:endParaRPr>
          </a:p>
        </p:txBody>
      </p:sp>
    </p:spTree>
  </p:cSld>
  <p:clrMapOvr>
    <a:masterClrMapping/>
  </p:clrMapOvr>
  <p:transition spd="med">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0619" y="304800"/>
            <a:ext cx="7981865" cy="646331"/>
          </a:xfrm>
          <a:prstGeom prst="rect">
            <a:avLst/>
          </a:prstGeom>
          <a:noFill/>
        </p:spPr>
        <p:txBody>
          <a:bodyPr wrap="none" lIns="91440" tIns="45720" rIns="91440" bIns="45720">
            <a:spAutoFit/>
          </a:bodyPr>
          <a:lstStyle/>
          <a:p>
            <a:pPr algn="ct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HArissa</a:t>
            </a:r>
            <a:r>
              <a:rPr lang="en-US" sz="3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a:t>
            </a:r>
            <a:r>
              <a:rPr lang="en-US" sz="3600" b="1" cap="all"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originar</a:t>
            </a:r>
            <a:r>
              <a:rPr lang="ro-RO" sz="36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Ă</a:t>
            </a:r>
            <a:r>
              <a:rPr lang="en-US" sz="36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 </a:t>
            </a:r>
            <a:r>
              <a:rPr 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din </a:t>
            </a:r>
            <a:r>
              <a:rPr lang="en-US" sz="3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rPr>
              <a:t>africa</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entury Schoolbook" pitchFamily="18" charset="0"/>
              <a:ea typeface="Arial Unicode MS" pitchFamily="34" charset="-128"/>
              <a:cs typeface="Arial Unicode MS" pitchFamily="34" charset="-128"/>
            </a:endParaRPr>
          </a:p>
        </p:txBody>
      </p:sp>
      <p:sp>
        <p:nvSpPr>
          <p:cNvPr id="6" name="Content Placeholder 5"/>
          <p:cNvSpPr>
            <a:spLocks noGrp="1"/>
          </p:cNvSpPr>
          <p:nvPr>
            <p:ph idx="1"/>
          </p:nvPr>
        </p:nvSpPr>
        <p:spPr>
          <a:xfrm>
            <a:off x="304800" y="1143000"/>
            <a:ext cx="8686800" cy="2574925"/>
          </a:xfrm>
        </p:spPr>
        <p:txBody>
          <a:bodyPr>
            <a:normAutofit fontScale="92500" lnSpcReduction="20000"/>
          </a:bodyPr>
          <a:lstStyle/>
          <a:p>
            <a:r>
              <a:rPr lang="vi-VN" sz="2100" b="1" dirty="0" smtClean="0">
                <a:solidFill>
                  <a:srgbClr val="FF6600"/>
                </a:solidFill>
                <a:latin typeface="Century Schoolbook" pitchFamily="18" charset="0"/>
              </a:rPr>
              <a:t>Harissa</a:t>
            </a:r>
            <a:r>
              <a:rPr lang="vi-VN" sz="1800" b="1" dirty="0" smtClean="0">
                <a:solidFill>
                  <a:schemeClr val="tx1"/>
                </a:solidFill>
                <a:latin typeface="Century Schoolbook" pitchFamily="18" charset="0"/>
              </a:rPr>
              <a:t> </a:t>
            </a:r>
            <a:r>
              <a:rPr lang="vi-VN" sz="1800" dirty="0" smtClean="0">
                <a:solidFill>
                  <a:schemeClr val="tx1"/>
                </a:solidFill>
                <a:latin typeface="Century Schoolbook" pitchFamily="18" charset="0"/>
              </a:rPr>
              <a:t>este mixul cel mai popular atunci când vine vorba despre cuș-cuș. Popularitatea lui copleșește și </a:t>
            </a:r>
            <a:r>
              <a:rPr lang="vi-VN" sz="1800" dirty="0" smtClean="0">
                <a:solidFill>
                  <a:schemeClr val="tx1"/>
                </a:solidFill>
                <a:latin typeface="Century Schoolbook" pitchFamily="18" charset="0"/>
              </a:rPr>
              <a:t>legumele</a:t>
            </a:r>
            <a:r>
              <a:rPr lang="ro-RO" sz="1800" dirty="0" smtClean="0">
                <a:solidFill>
                  <a:schemeClr val="tx1"/>
                </a:solidFill>
                <a:latin typeface="Century Schoolbook" pitchFamily="18" charset="0"/>
              </a:rPr>
              <a:t>,</a:t>
            </a:r>
            <a:r>
              <a:rPr lang="vi-VN" sz="1800" dirty="0" smtClean="0">
                <a:solidFill>
                  <a:schemeClr val="tx1"/>
                </a:solidFill>
                <a:latin typeface="Century Schoolbook" pitchFamily="18" charset="0"/>
              </a:rPr>
              <a:t> </a:t>
            </a:r>
            <a:r>
              <a:rPr lang="vi-VN" sz="1800" dirty="0" smtClean="0">
                <a:solidFill>
                  <a:schemeClr val="tx1"/>
                </a:solidFill>
                <a:latin typeface="Century Schoolbook" pitchFamily="18" charset="0"/>
              </a:rPr>
              <a:t>dar și gusturile tale! E tare delicioasă! </a:t>
            </a:r>
            <a:endParaRPr lang="en-US" sz="1800" dirty="0" smtClean="0">
              <a:solidFill>
                <a:schemeClr val="tx1"/>
              </a:solidFill>
              <a:latin typeface="Century Schoolbook" pitchFamily="18" charset="0"/>
            </a:endParaRPr>
          </a:p>
          <a:p>
            <a:r>
              <a:rPr lang="vi-VN" sz="1800" dirty="0" smtClean="0">
                <a:solidFill>
                  <a:schemeClr val="tx1"/>
                </a:solidFill>
                <a:latin typeface="Century Schoolbook" pitchFamily="18" charset="0"/>
              </a:rPr>
              <a:t>Amestecă în părţi egale mixul cu apă şi ulei de măsline şi vei obţine celebra pastă Harissa, folosită la prepararea cărnii în nordul Africii. Amestecul adaugă plăcere şi în cazul preparatelor din vegetale sau peşte şi, de multe ori, face parte şi din cuş-cuş. De aroma deosebită a Harissei se bucură şi pastele, pizza sau sandvişurile.</a:t>
            </a:r>
          </a:p>
          <a:p>
            <a:endParaRPr lang="vi-VN" sz="1800" dirty="0" smtClean="0">
              <a:solidFill>
                <a:schemeClr val="tx1"/>
              </a:solidFill>
              <a:latin typeface="Century Schoolbook" pitchFamily="18" charset="0"/>
            </a:endParaRPr>
          </a:p>
          <a:p>
            <a:r>
              <a:rPr lang="vi-VN" sz="1800" dirty="0" smtClean="0">
                <a:solidFill>
                  <a:schemeClr val="tx1"/>
                </a:solidFill>
                <a:latin typeface="Century Schoolbook" pitchFamily="18" charset="0"/>
              </a:rPr>
              <a:t>Potrivit pentru: Carne, Peşte, Legume</a:t>
            </a:r>
            <a:r>
              <a:rPr lang="vi-VN" sz="1800" dirty="0" smtClean="0">
                <a:solidFill>
                  <a:schemeClr val="tx1"/>
                </a:solidFill>
                <a:latin typeface="Century Schoolbook" pitchFamily="18" charset="0"/>
              </a:rPr>
              <a:t>,</a:t>
            </a:r>
            <a:r>
              <a:rPr lang="ro-RO" sz="1800" dirty="0" smtClean="0">
                <a:solidFill>
                  <a:schemeClr val="tx1"/>
                </a:solidFill>
                <a:latin typeface="Century Schoolbook" pitchFamily="18" charset="0"/>
              </a:rPr>
              <a:t> </a:t>
            </a:r>
            <a:r>
              <a:rPr lang="vi-VN" sz="1800" dirty="0" smtClean="0">
                <a:solidFill>
                  <a:schemeClr val="tx1"/>
                </a:solidFill>
                <a:latin typeface="Century Schoolbook" pitchFamily="18" charset="0"/>
              </a:rPr>
              <a:t>Pizza</a:t>
            </a:r>
            <a:r>
              <a:rPr lang="vi-VN" sz="1800" dirty="0" smtClean="0">
                <a:solidFill>
                  <a:schemeClr val="tx1"/>
                </a:solidFill>
                <a:latin typeface="Century Schoolbook" pitchFamily="18" charset="0"/>
              </a:rPr>
              <a:t>, Paste, Sandvișuri şi Cuş-cuş.</a:t>
            </a:r>
          </a:p>
          <a:p>
            <a:pPr marL="0" indent="0">
              <a:buNone/>
            </a:pPr>
            <a:endParaRPr lang="vi-VN" sz="1800" dirty="0" smtClean="0">
              <a:solidFill>
                <a:schemeClr val="tx1"/>
              </a:solidFill>
              <a:latin typeface="Century Schoolbook" pitchFamily="18" charset="0"/>
            </a:endParaRPr>
          </a:p>
          <a:p>
            <a:r>
              <a:rPr lang="vi-VN" sz="1800" dirty="0" smtClean="0">
                <a:solidFill>
                  <a:schemeClr val="tx1"/>
                </a:solidFill>
                <a:latin typeface="Century Schoolbook" pitchFamily="18" charset="0"/>
              </a:rPr>
              <a:t>Conţine: Sare, Chimion, Chili, Coriandru, Usturoi, Mentă, Chimen, Piper Cayenne.</a:t>
            </a:r>
          </a:p>
          <a:p>
            <a:endParaRPr lang="en-US" sz="1100" dirty="0">
              <a:latin typeface="Century Schoolbook" pitchFamily="18" charset="0"/>
            </a:endParaRPr>
          </a:p>
        </p:txBody>
      </p:sp>
      <p:pic>
        <p:nvPicPr>
          <p:cNvPr id="5122" name="Picture 2" descr="http://magazinuldemirodenii.ro/157-thickbox_default/harissa-originar-africa.jpg"/>
          <p:cNvPicPr>
            <a:picLocks noChangeAspect="1" noChangeArrowheads="1"/>
          </p:cNvPicPr>
          <p:nvPr/>
        </p:nvPicPr>
        <p:blipFill>
          <a:blip r:embed="rId2" cstate="print"/>
          <a:srcRect/>
          <a:stretch>
            <a:fillRect/>
          </a:stretch>
        </p:blipFill>
        <p:spPr bwMode="auto">
          <a:xfrm>
            <a:off x="228600" y="3657600"/>
            <a:ext cx="6815664" cy="3200400"/>
          </a:xfrm>
          <a:prstGeom prst="rect">
            <a:avLst/>
          </a:prstGeom>
          <a:ln>
            <a:noFill/>
          </a:ln>
          <a:effectLst>
            <a:softEdge rad="112500"/>
          </a:effectLst>
        </p:spPr>
      </p:pic>
      <p:pic>
        <p:nvPicPr>
          <p:cNvPr id="5124" name="Picture 4" descr="http://www.cevabun.ro/wp-content/uploads/2010/05/harissa.jpg"/>
          <p:cNvPicPr>
            <a:picLocks noChangeAspect="1" noChangeArrowheads="1"/>
          </p:cNvPicPr>
          <p:nvPr/>
        </p:nvPicPr>
        <p:blipFill>
          <a:blip r:embed="rId3" cstate="print"/>
          <a:srcRect l="18544" t="2749" r="27884"/>
          <a:stretch>
            <a:fillRect/>
          </a:stretch>
        </p:blipFill>
        <p:spPr bwMode="auto">
          <a:xfrm>
            <a:off x="7162800" y="4038600"/>
            <a:ext cx="1981200" cy="2695576"/>
          </a:xfrm>
          <a:prstGeom prst="rect">
            <a:avLst/>
          </a:prstGeom>
          <a:ln>
            <a:noFill/>
          </a:ln>
          <a:effectLst>
            <a:softEdge rad="112500"/>
          </a:effectLst>
        </p:spPr>
      </p:pic>
    </p:spTree>
  </p:cSld>
  <p:clrMapOvr>
    <a:masterClrMapping/>
  </p:clrMapOvr>
  <p:transition spd="med">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8686800" cy="1951038"/>
          </a:xfrm>
        </p:spPr>
        <p:txBody>
          <a:bodyPr>
            <a:normAutofit fontScale="85000" lnSpcReduction="20000"/>
          </a:bodyPr>
          <a:lstStyle/>
          <a:p>
            <a:r>
              <a:rPr lang="vi-VN" sz="1700" b="1" dirty="0" smtClean="0">
                <a:solidFill>
                  <a:srgbClr val="FF0000"/>
                </a:solidFill>
                <a:latin typeface="Century Schoolbook" pitchFamily="18" charset="0"/>
              </a:rPr>
              <a:t>Atenţie!</a:t>
            </a:r>
            <a:r>
              <a:rPr lang="vi-VN" sz="1700" dirty="0" smtClean="0">
                <a:solidFill>
                  <a:schemeClr val="tx2">
                    <a:lumMod val="75000"/>
                  </a:schemeClr>
                </a:solidFill>
                <a:latin typeface="Century Schoolbook" pitchFamily="18" charset="0"/>
              </a:rPr>
              <a:t> Acest mix are exces de caracter. Însufleţeşte perfect carnea de pui sau peşte. </a:t>
            </a:r>
            <a:r>
              <a:rPr lang="vi-VN" sz="1700" dirty="0" smtClean="0">
                <a:solidFill>
                  <a:schemeClr val="tx2">
                    <a:lumMod val="75000"/>
                  </a:schemeClr>
                </a:solidFill>
                <a:latin typeface="Century Schoolbook" pitchFamily="18" charset="0"/>
              </a:rPr>
              <a:t>Imaginaţi</a:t>
            </a:r>
            <a:r>
              <a:rPr lang="en-US" sz="1700" dirty="0" smtClean="0">
                <a:solidFill>
                  <a:schemeClr val="tx2">
                    <a:lumMod val="75000"/>
                  </a:schemeClr>
                </a:solidFill>
                <a:latin typeface="Century Schoolbook" pitchFamily="18" charset="0"/>
              </a:rPr>
              <a:t>-</a:t>
            </a:r>
            <a:r>
              <a:rPr lang="ro-RO" sz="1700" dirty="0" smtClean="0">
                <a:solidFill>
                  <a:schemeClr val="tx2">
                    <a:lumMod val="75000"/>
                  </a:schemeClr>
                </a:solidFill>
                <a:latin typeface="Century Schoolbook" pitchFamily="18" charset="0"/>
              </a:rPr>
              <a:t>vă</a:t>
            </a:r>
            <a:r>
              <a:rPr lang="vi-VN" sz="1700" dirty="0" smtClean="0">
                <a:solidFill>
                  <a:schemeClr val="tx2">
                    <a:lumMod val="75000"/>
                  </a:schemeClr>
                </a:solidFill>
                <a:latin typeface="Century Schoolbook" pitchFamily="18" charset="0"/>
              </a:rPr>
              <a:t> o iubire între chili şi busuioc. Nu-i aşa că e o combinaţie fatală?</a:t>
            </a:r>
            <a:endParaRPr lang="ro-RO" sz="1700" dirty="0" smtClean="0">
              <a:solidFill>
                <a:schemeClr val="tx2">
                  <a:lumMod val="75000"/>
                </a:schemeClr>
              </a:solidFill>
              <a:latin typeface="Century Schoolbook" pitchFamily="18" charset="0"/>
            </a:endParaRPr>
          </a:p>
          <a:p>
            <a:r>
              <a:rPr lang="ro-RO" sz="1700" dirty="0" smtClean="0">
                <a:solidFill>
                  <a:schemeClr val="tx2">
                    <a:lumMod val="75000"/>
                  </a:schemeClr>
                </a:solidFill>
                <a:latin typeface="Century Schoolbook" pitchFamily="18" charset="0"/>
              </a:rPr>
              <a:t>A</a:t>
            </a:r>
            <a:r>
              <a:rPr lang="vi-VN" sz="1700" dirty="0" smtClean="0">
                <a:solidFill>
                  <a:schemeClr val="tx2">
                    <a:lumMod val="75000"/>
                  </a:schemeClr>
                </a:solidFill>
                <a:latin typeface="Century Schoolbook" pitchFamily="18" charset="0"/>
              </a:rPr>
              <a:t>cest amestec african de chili și mirodenii este faimos pentru sosurile pe care le desăvârșește și reușește să fie un </a:t>
            </a:r>
            <a:r>
              <a:rPr lang="ro-RO" sz="1700" dirty="0" smtClean="0">
                <a:solidFill>
                  <a:srgbClr val="FF0000"/>
                </a:solidFill>
                <a:latin typeface="Century Schoolbook" pitchFamily="18" charset="0"/>
              </a:rPr>
              <a:t>condiment</a:t>
            </a:r>
            <a:r>
              <a:rPr lang="vi-VN" sz="1700" dirty="0" smtClean="0">
                <a:solidFill>
                  <a:schemeClr val="tx2">
                    <a:lumMod val="75000"/>
                  </a:schemeClr>
                </a:solidFill>
                <a:latin typeface="Century Schoolbook" pitchFamily="18" charset="0"/>
              </a:rPr>
              <a:t> perfect pentru pui sau pește. Toți cei care l-au gustat au fost puțin intimidați de conținutul de chili însă apoi au devenit dependenți! </a:t>
            </a:r>
          </a:p>
          <a:p>
            <a:endParaRPr lang="vi-VN" sz="1700" dirty="0" smtClean="0"/>
          </a:p>
          <a:p>
            <a:r>
              <a:rPr lang="vi-VN" sz="1700" dirty="0" smtClean="0">
                <a:solidFill>
                  <a:schemeClr val="tx2">
                    <a:lumMod val="75000"/>
                  </a:schemeClr>
                </a:solidFill>
                <a:latin typeface="Century Schoolbook" pitchFamily="18" charset="0"/>
              </a:rPr>
              <a:t>Potrivit pentru: Pui, Peşte, Porc, Tocănițe şi Sosuri.</a:t>
            </a:r>
          </a:p>
          <a:p>
            <a:endParaRPr lang="vi-VN" sz="1700" dirty="0" smtClean="0">
              <a:solidFill>
                <a:schemeClr val="tx2">
                  <a:lumMod val="75000"/>
                </a:schemeClr>
              </a:solidFill>
              <a:latin typeface="Century Schoolbook" pitchFamily="18" charset="0"/>
            </a:endParaRPr>
          </a:p>
          <a:p>
            <a:r>
              <a:rPr lang="vi-VN" sz="1700" dirty="0" smtClean="0">
                <a:solidFill>
                  <a:schemeClr val="tx2">
                    <a:lumMod val="75000"/>
                  </a:schemeClr>
                </a:solidFill>
                <a:latin typeface="Century Schoolbook" pitchFamily="18" charset="0"/>
              </a:rPr>
              <a:t>Conţine: Usturoi, Sare, Chili, Ceapă, Busuioc, Cayenne.</a:t>
            </a:r>
          </a:p>
          <a:p>
            <a:endParaRPr lang="en-US" sz="1400" b="1" dirty="0">
              <a:solidFill>
                <a:schemeClr val="tx2">
                  <a:lumMod val="75000"/>
                </a:schemeClr>
              </a:solidFill>
              <a:latin typeface="Century Schoolbook" pitchFamily="18" charset="0"/>
            </a:endParaRPr>
          </a:p>
        </p:txBody>
      </p:sp>
      <p:sp>
        <p:nvSpPr>
          <p:cNvPr id="4" name="Rectangle 3"/>
          <p:cNvSpPr/>
          <p:nvPr/>
        </p:nvSpPr>
        <p:spPr>
          <a:xfrm>
            <a:off x="99550" y="152400"/>
            <a:ext cx="9076524" cy="830997"/>
          </a:xfrm>
          <a:prstGeom prst="rect">
            <a:avLst/>
          </a:prstGeom>
          <a:noFill/>
        </p:spPr>
        <p:txBody>
          <a:bodyPr wrap="none" lIns="91440" tIns="45720" rIns="91440" bIns="45720">
            <a:spAutoFit/>
          </a:bodyPr>
          <a:lstStyle/>
          <a:p>
            <a:pPr algn="ct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rPr>
              <a:t>Piri</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rPr>
              <a:t> </a:t>
            </a: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rPr>
              <a:t>Piri-originar</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rPr>
              <a:t> din Africa</a:t>
            </a:r>
            <a:endParaRPr lang="en-US" sz="4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endParaRPr>
          </a:p>
        </p:txBody>
      </p:sp>
      <p:pic>
        <p:nvPicPr>
          <p:cNvPr id="4098" name="Picture 2" descr="http://magazinuldemirodenii.ro/202-thickbox_default/piri-piri-originar-africa.jpg"/>
          <p:cNvPicPr>
            <a:picLocks noChangeAspect="1" noChangeArrowheads="1"/>
          </p:cNvPicPr>
          <p:nvPr/>
        </p:nvPicPr>
        <p:blipFill>
          <a:blip r:embed="rId2" cstate="print"/>
          <a:srcRect/>
          <a:stretch>
            <a:fillRect/>
          </a:stretch>
        </p:blipFill>
        <p:spPr bwMode="auto">
          <a:xfrm>
            <a:off x="457200" y="2778980"/>
            <a:ext cx="8686800" cy="4079020"/>
          </a:xfrm>
          <a:prstGeom prst="rect">
            <a:avLst/>
          </a:prstGeom>
          <a:ln>
            <a:noFill/>
          </a:ln>
          <a:effectLst>
            <a:softEdge rad="112500"/>
          </a:effectLst>
        </p:spPr>
      </p:pic>
      <p:pic>
        <p:nvPicPr>
          <p:cNvPr id="4100" name="Picture 4" descr="http://www.tj-bbq-salsa.de/images/product_images/info_images/macarico_piri_piri_molho_hot_sauce.jpg"/>
          <p:cNvPicPr>
            <a:picLocks noChangeAspect="1" noChangeArrowheads="1"/>
          </p:cNvPicPr>
          <p:nvPr/>
        </p:nvPicPr>
        <p:blipFill>
          <a:blip r:embed="rId3" cstate="print"/>
          <a:srcRect l="32000" r="29143"/>
          <a:stretch>
            <a:fillRect/>
          </a:stretch>
        </p:blipFill>
        <p:spPr bwMode="auto">
          <a:xfrm>
            <a:off x="0" y="3524250"/>
            <a:ext cx="1295400" cy="3333750"/>
          </a:xfrm>
          <a:prstGeom prst="rect">
            <a:avLst/>
          </a:prstGeom>
          <a:ln>
            <a:noFill/>
          </a:ln>
          <a:effectLst>
            <a:softEdge rad="112500"/>
          </a:effectLst>
        </p:spPr>
      </p:pic>
    </p:spTree>
  </p:cSld>
  <p:clrMapOvr>
    <a:masterClrMapping/>
  </p:clrMapOvr>
  <p:transition spd="med">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9525000" cy="838200"/>
          </a:xfrm>
        </p:spPr>
        <p:txBody>
          <a:bodyPr>
            <a:normAutofit fontScale="90000"/>
          </a:bodyPr>
          <a:lstStyle/>
          <a:p>
            <a:r>
              <a:rPr lang="en-US" sz="4000" b="1" dirty="0" smtClean="0">
                <a:solidFill>
                  <a:schemeClr val="accent1">
                    <a:lumMod val="75000"/>
                  </a:schemeClr>
                </a:solidFill>
                <a:latin typeface="Century Schoolbook" pitchFamily="18" charset="0"/>
              </a:rPr>
              <a:t>Cilantro – </a:t>
            </a:r>
            <a:r>
              <a:rPr lang="en-US" sz="4000" b="1" dirty="0" err="1" smtClean="0">
                <a:solidFill>
                  <a:schemeClr val="accent1">
                    <a:lumMod val="75000"/>
                  </a:schemeClr>
                </a:solidFill>
                <a:latin typeface="Century Schoolbook" pitchFamily="18" charset="0"/>
              </a:rPr>
              <a:t>originar</a:t>
            </a:r>
            <a:r>
              <a:rPr lang="en-US" sz="4000" b="1" dirty="0" smtClean="0">
                <a:solidFill>
                  <a:schemeClr val="accent1">
                    <a:lumMod val="75000"/>
                  </a:schemeClr>
                </a:solidFill>
                <a:latin typeface="Century Schoolbook" pitchFamily="18" charset="0"/>
              </a:rPr>
              <a:t>  din  </a:t>
            </a:r>
            <a:r>
              <a:rPr lang="en-US" sz="4000" b="1" dirty="0" err="1" smtClean="0">
                <a:solidFill>
                  <a:schemeClr val="accent1">
                    <a:lumMod val="75000"/>
                  </a:schemeClr>
                </a:solidFill>
                <a:latin typeface="Century Schoolbook" pitchFamily="18" charset="0"/>
              </a:rPr>
              <a:t>Egipt</a:t>
            </a:r>
            <a:r>
              <a:rPr lang="en-US" sz="3900" b="1" dirty="0" smtClean="0">
                <a:solidFill>
                  <a:schemeClr val="accent1">
                    <a:lumMod val="75000"/>
                  </a:schemeClr>
                </a:solidFill>
                <a:latin typeface="Century Schoolbook" pitchFamily="18" charset="0"/>
              </a:rPr>
              <a:t/>
            </a:r>
            <a:br>
              <a:rPr lang="en-US" sz="3900" b="1" dirty="0" smtClean="0">
                <a:solidFill>
                  <a:schemeClr val="accent1">
                    <a:lumMod val="75000"/>
                  </a:schemeClr>
                </a:solidFill>
                <a:latin typeface="Century Schoolbook" pitchFamily="18" charset="0"/>
              </a:rPr>
            </a:br>
            <a:r>
              <a:rPr lang="en-US" b="1" dirty="0" smtClean="0">
                <a:latin typeface="Footlight MT Light" pitchFamily="18" charset="0"/>
              </a:rPr>
              <a:t/>
            </a:r>
            <a:br>
              <a:rPr lang="en-US" b="1" dirty="0" smtClean="0">
                <a:latin typeface="Footlight MT Light" pitchFamily="18" charset="0"/>
              </a:rPr>
            </a:br>
            <a:endParaRPr lang="en-US" dirty="0">
              <a:latin typeface="Footlight MT Light" pitchFamily="18" charset="0"/>
            </a:endParaRPr>
          </a:p>
        </p:txBody>
      </p:sp>
      <p:sp>
        <p:nvSpPr>
          <p:cNvPr id="3" name="Content Placeholder 2"/>
          <p:cNvSpPr>
            <a:spLocks noGrp="1"/>
          </p:cNvSpPr>
          <p:nvPr>
            <p:ph idx="1"/>
          </p:nvPr>
        </p:nvSpPr>
        <p:spPr>
          <a:xfrm>
            <a:off x="3886200" y="1143000"/>
            <a:ext cx="5257800" cy="5715000"/>
          </a:xfrm>
        </p:spPr>
        <p:txBody>
          <a:bodyPr>
            <a:noAutofit/>
          </a:bodyPr>
          <a:lstStyle/>
          <a:p>
            <a:pPr algn="just"/>
            <a:r>
              <a:rPr lang="vi-VN" sz="1200" b="1" dirty="0" smtClean="0">
                <a:solidFill>
                  <a:srgbClr val="5F9127"/>
                </a:solidFill>
                <a:latin typeface="Century Schoolbook" pitchFamily="18" charset="0"/>
              </a:rPr>
              <a:t>Cilantro</a:t>
            </a:r>
            <a:r>
              <a:rPr lang="vi-VN" sz="1200" b="1" dirty="0" smtClean="0">
                <a:solidFill>
                  <a:schemeClr val="tx1"/>
                </a:solidFill>
                <a:latin typeface="Century Schoolbook" pitchFamily="18" charset="0"/>
              </a:rPr>
              <a:t> sau frunzele de coriandru sunt secretul savuros ale preparatelor care impresionează imediat după degustare. </a:t>
            </a:r>
            <a:endParaRPr lang="en-US" sz="1200" b="1" dirty="0" smtClean="0">
              <a:solidFill>
                <a:schemeClr val="tx1"/>
              </a:solidFill>
              <a:latin typeface="Century Schoolbook" pitchFamily="18" charset="0"/>
            </a:endParaRPr>
          </a:p>
          <a:p>
            <a:pPr algn="just"/>
            <a:r>
              <a:rPr lang="vi-VN" sz="1200" b="1" dirty="0" smtClean="0">
                <a:solidFill>
                  <a:schemeClr val="tx1"/>
                </a:solidFill>
                <a:latin typeface="Century Schoolbook" pitchFamily="18" charset="0"/>
              </a:rPr>
              <a:t>Coriandrul este unul dintre cele mai populare şi importante condimente, fiind folosit în întreaga lume, dar mai ales în bucătăriile thailandeze, indiene şi cele din Orientul Mijlociu. Îşi are originile în Sudul Europei, Nordul Africii şi Asia Centrală şi este folosit ca plantă aromatică şi medicinală de cel puţin 3000 de ani. Tot romanii au fost cei care l-au adus în Europa. Îl combinau cu oţet cu scopul de a obţine conservant  pentru cărnuri.</a:t>
            </a:r>
          </a:p>
          <a:p>
            <a:pPr algn="just"/>
            <a:r>
              <a:rPr lang="vi-VN" sz="1200" b="1" dirty="0" smtClean="0">
                <a:solidFill>
                  <a:schemeClr val="tx1"/>
                </a:solidFill>
                <a:latin typeface="Century Schoolbook" pitchFamily="18" charset="0"/>
              </a:rPr>
              <a:t>Toate părţile plantei de coriandru sunt comestibile. Seminţele sunt preferate pentru aroma lor dulce, cu o plăcută notă de citrice, iar frunzele sunt excepţionale atunci când sunt proaspete sau gătite foarte discret. Frunzele pot fi o companie remarcabilă a preparatelor din carne de pasăre sau peşte, a supelor, salatelor de crudităţi, vegetalelor, rețetelor pe bază de curry, a dressing-urilor sau maionezelor şi chiar a aluaturilor de pâini sau prăjituri. Seminţele pot fi adăugate atunci când se prepară cârnăciori sau pot fi utilizate la frecarea cărnurilor înainte de prăjire. Pisate sunt potrivite pentru limonadă şi băuturi calde cu alcool.</a:t>
            </a:r>
          </a:p>
          <a:p>
            <a:pPr algn="just"/>
            <a:r>
              <a:rPr lang="vi-VN" sz="1200" b="1" dirty="0" smtClean="0">
                <a:solidFill>
                  <a:schemeClr val="tx1"/>
                </a:solidFill>
                <a:latin typeface="Century Schoolbook" pitchFamily="18" charset="0"/>
              </a:rPr>
              <a:t>Cantitate/ linguriță (5 ml): 1,6 g semințe întregi; 2 g semințe măcinate.</a:t>
            </a:r>
          </a:p>
          <a:p>
            <a:pPr algn="just"/>
            <a:r>
              <a:rPr lang="vi-VN" sz="1200" b="1" dirty="0" smtClean="0">
                <a:solidFill>
                  <a:schemeClr val="tx1"/>
                </a:solidFill>
                <a:latin typeface="Century Schoolbook" pitchFamily="18" charset="0"/>
              </a:rPr>
              <a:t>Carne </a:t>
            </a:r>
            <a:r>
              <a:rPr lang="vi-VN" sz="1200" b="1" dirty="0" smtClean="0">
                <a:solidFill>
                  <a:schemeClr val="tx1"/>
                </a:solidFill>
                <a:latin typeface="Century Schoolbook" pitchFamily="18" charset="0"/>
              </a:rPr>
              <a:t>roșie: 5 lingurițe semințe măcinate (25 ml)</a:t>
            </a:r>
          </a:p>
          <a:p>
            <a:pPr algn="just"/>
            <a:r>
              <a:rPr lang="vi-VN" sz="1200" b="1" dirty="0" smtClean="0">
                <a:solidFill>
                  <a:schemeClr val="tx1"/>
                </a:solidFill>
                <a:latin typeface="Century Schoolbook" pitchFamily="18" charset="0"/>
              </a:rPr>
              <a:t>Carne albă: 4 lingurițe semințe măcinate (20 ml)</a:t>
            </a:r>
          </a:p>
          <a:p>
            <a:pPr algn="just"/>
            <a:r>
              <a:rPr lang="vi-VN" sz="1200" b="1" dirty="0" smtClean="0">
                <a:solidFill>
                  <a:schemeClr val="tx1"/>
                </a:solidFill>
                <a:latin typeface="Century Schoolbook" pitchFamily="18" charset="0"/>
              </a:rPr>
              <a:t>Vegetale: 4 lingurițe semințe măcinate (20 ml)</a:t>
            </a:r>
          </a:p>
          <a:p>
            <a:pPr algn="just"/>
            <a:r>
              <a:rPr lang="vi-VN" sz="1200" b="1" dirty="0" smtClean="0">
                <a:solidFill>
                  <a:schemeClr val="tx1"/>
                </a:solidFill>
                <a:latin typeface="Century Schoolbook" pitchFamily="18" charset="0"/>
              </a:rPr>
              <a:t>Carbohidrați: 4 lingurițe semințe măcinate (20 ml)</a:t>
            </a:r>
          </a:p>
          <a:p>
            <a:pPr algn="just"/>
            <a:r>
              <a:rPr lang="vi-VN" sz="1200" b="1" dirty="0" smtClean="0">
                <a:solidFill>
                  <a:schemeClr val="tx1"/>
                </a:solidFill>
                <a:latin typeface="Century Schoolbook" pitchFamily="18" charset="0"/>
              </a:rPr>
              <a:t>Potrivit pentru: Salate asiatice, Preparate stir-fry, Reţete pe bază de curry, Supe şi Sosuri.</a:t>
            </a:r>
          </a:p>
          <a:p>
            <a:endParaRPr lang="en-US" sz="1200" b="1" dirty="0">
              <a:solidFill>
                <a:schemeClr val="tx1"/>
              </a:solidFill>
              <a:latin typeface="Century Schoolbook" pitchFamily="18" charset="0"/>
            </a:endParaRPr>
          </a:p>
        </p:txBody>
      </p:sp>
      <p:pic>
        <p:nvPicPr>
          <p:cNvPr id="3074" name="Picture 2" descr="http://magazinuldemirodenii.ro/261-thickbox_default/cilantro-egipt.jpg"/>
          <p:cNvPicPr>
            <a:picLocks noChangeAspect="1" noChangeArrowheads="1"/>
          </p:cNvPicPr>
          <p:nvPr/>
        </p:nvPicPr>
        <p:blipFill>
          <a:blip r:embed="rId2" cstate="print"/>
          <a:srcRect l="36522" t="3704"/>
          <a:stretch>
            <a:fillRect/>
          </a:stretch>
        </p:blipFill>
        <p:spPr bwMode="auto">
          <a:xfrm>
            <a:off x="0" y="3981188"/>
            <a:ext cx="4038600" cy="2876811"/>
          </a:xfrm>
          <a:prstGeom prst="rect">
            <a:avLst/>
          </a:prstGeom>
          <a:ln>
            <a:noFill/>
          </a:ln>
          <a:effectLst>
            <a:softEdge rad="112500"/>
          </a:effectLst>
        </p:spPr>
      </p:pic>
      <p:pic>
        <p:nvPicPr>
          <p:cNvPr id="3076" name="Picture 4" descr="http://bengardranch.com/wp-content/uploads/2012/03/cilantro_i.png"/>
          <p:cNvPicPr>
            <a:picLocks noChangeAspect="1" noChangeArrowheads="1"/>
          </p:cNvPicPr>
          <p:nvPr/>
        </p:nvPicPr>
        <p:blipFill>
          <a:blip r:embed="rId3" cstate="print"/>
          <a:srcRect/>
          <a:stretch>
            <a:fillRect/>
          </a:stretch>
        </p:blipFill>
        <p:spPr bwMode="auto">
          <a:xfrm>
            <a:off x="0" y="838200"/>
            <a:ext cx="3714750" cy="3190876"/>
          </a:xfrm>
          <a:prstGeom prst="rect">
            <a:avLst/>
          </a:prstGeom>
          <a:noFill/>
        </p:spPr>
      </p:pic>
    </p:spTree>
  </p:cSld>
  <p:clrMapOvr>
    <a:masterClrMapping/>
  </p:clrMapOvr>
  <p:transition spd="med">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95400"/>
            <a:ext cx="8686800" cy="5562600"/>
          </a:xfrm>
        </p:spPr>
        <p:txBody>
          <a:bodyPr>
            <a:normAutofit fontScale="40000" lnSpcReduction="20000"/>
          </a:bodyPr>
          <a:lstStyle/>
          <a:p>
            <a:r>
              <a:rPr lang="en-US" sz="4800" u="sng" dirty="0" smtClean="0">
                <a:solidFill>
                  <a:srgbClr val="FF6600"/>
                </a:solidFill>
                <a:latin typeface="Century Schoolbook" pitchFamily="18" charset="0"/>
                <a:hlinkClick r:id="rId2"/>
              </a:rPr>
              <a:t>http://magazinuldemirodenii.ro/23-amestecuri</a:t>
            </a:r>
            <a:r>
              <a:rPr lang="en-US" sz="4800" dirty="0" smtClean="0">
                <a:solidFill>
                  <a:srgbClr val="FF6600"/>
                </a:solidFill>
                <a:latin typeface="Century Schoolbook" pitchFamily="18" charset="0"/>
              </a:rPr>
              <a:t>?</a:t>
            </a:r>
          </a:p>
          <a:p>
            <a:r>
              <a:rPr lang="en-US" sz="4800" dirty="0" smtClean="0">
                <a:solidFill>
                  <a:srgbClr val="FF6600"/>
                </a:solidFill>
                <a:latin typeface="Century Schoolbook" pitchFamily="18" charset="0"/>
              </a:rPr>
              <a:t> </a:t>
            </a:r>
          </a:p>
          <a:p>
            <a:r>
              <a:rPr lang="en-US" sz="4800" u="sng" dirty="0" smtClean="0">
                <a:solidFill>
                  <a:srgbClr val="FF6600"/>
                </a:solidFill>
                <a:latin typeface="Century Schoolbook" pitchFamily="18" charset="0"/>
                <a:hlinkClick r:id="rId3"/>
              </a:rPr>
              <a:t>http://www.dietetik.ro/bucataria-africana/2864.html</a:t>
            </a:r>
            <a:endParaRPr lang="en-US" sz="4800" u="sng" dirty="0" smtClean="0">
              <a:solidFill>
                <a:srgbClr val="FF6600"/>
              </a:solidFill>
              <a:latin typeface="Century Schoolbook" pitchFamily="18" charset="0"/>
            </a:endParaRPr>
          </a:p>
          <a:p>
            <a:endParaRPr lang="en-US" sz="4800" dirty="0" smtClean="0">
              <a:solidFill>
                <a:srgbClr val="FF6600"/>
              </a:solidFill>
              <a:latin typeface="Century Schoolbook" pitchFamily="18" charset="0"/>
            </a:endParaRPr>
          </a:p>
          <a:p>
            <a:r>
              <a:rPr lang="en-US" sz="4800" u="sng" dirty="0" smtClean="0">
                <a:solidFill>
                  <a:srgbClr val="FF6600"/>
                </a:solidFill>
                <a:latin typeface="Century Schoolbook" pitchFamily="18" charset="0"/>
                <a:hlinkClick r:id="rId4"/>
              </a:rPr>
              <a:t>http://gustariarabesti.blogspot.ro/p/condimente-folosite-in-bucataria-araba.html</a:t>
            </a:r>
            <a:endParaRPr lang="en-US" sz="4800" u="sng" dirty="0" smtClean="0">
              <a:solidFill>
                <a:srgbClr val="FF6600"/>
              </a:solidFill>
              <a:latin typeface="Century Schoolbook" pitchFamily="18" charset="0"/>
            </a:endParaRPr>
          </a:p>
          <a:p>
            <a:endParaRPr lang="en-US" sz="4800" dirty="0" smtClean="0">
              <a:solidFill>
                <a:srgbClr val="FF6600"/>
              </a:solidFill>
              <a:latin typeface="Century Schoolbook" pitchFamily="18" charset="0"/>
            </a:endParaRPr>
          </a:p>
          <a:p>
            <a:r>
              <a:rPr lang="en-US" sz="4800" u="sng" dirty="0" smtClean="0">
                <a:solidFill>
                  <a:srgbClr val="FF6600"/>
                </a:solidFill>
                <a:latin typeface="Century Schoolbook" pitchFamily="18" charset="0"/>
                <a:hlinkClick r:id="rId5"/>
              </a:rPr>
              <a:t>http://ro.wikipedia.org/wiki/Clima_Africii</a:t>
            </a:r>
            <a:endParaRPr lang="en-US" sz="4800" u="sng" dirty="0" smtClean="0">
              <a:solidFill>
                <a:srgbClr val="FF6600"/>
              </a:solidFill>
              <a:latin typeface="Century Schoolbook" pitchFamily="18" charset="0"/>
            </a:endParaRPr>
          </a:p>
          <a:p>
            <a:endParaRPr lang="en-US" sz="4800" dirty="0" smtClean="0">
              <a:solidFill>
                <a:srgbClr val="FF6600"/>
              </a:solidFill>
              <a:latin typeface="Century Schoolbook" pitchFamily="18" charset="0"/>
            </a:endParaRPr>
          </a:p>
          <a:p>
            <a:r>
              <a:rPr lang="en-US" sz="4800" u="sng" dirty="0" smtClean="0">
                <a:solidFill>
                  <a:srgbClr val="FF6600"/>
                </a:solidFill>
                <a:latin typeface="Century Schoolbook" pitchFamily="18" charset="0"/>
                <a:hlinkClick r:id="rId6"/>
              </a:rPr>
              <a:t>https://www.google.ro/search?q=mirodenii&amp;tbm=isch&amp;tbo=u&amp;source=univ&amp;sa=X&amp;ei=lydOVa3DNYntUsLtgIAO&amp;ved=0CB8QsAQ&amp;biw=1280&amp;bih=895#imgrc=FJzOATS4tY1aqM%253A%3BJyt9x9z2TTrKIM%3Bhttp%253A%252F%252Fwww.reflexo-vital.ro%252Fsite_img%252FARTICLES%252Flarge%252Fmirodenii-cu-functii-terapeutice-id88513.jpg%3Bhttp%253A%252F%252Fwww.reflexo-vital.ro%252Farticles-news%252Fnutritie%252Fmirodenii-cu-functii-terapeutice.html%3B800%3B718</a:t>
            </a:r>
            <a:endParaRPr lang="en-US" sz="4800" u="sng" dirty="0" smtClean="0">
              <a:solidFill>
                <a:srgbClr val="FF6600"/>
              </a:solidFill>
              <a:latin typeface="Century Schoolbook" pitchFamily="18" charset="0"/>
            </a:endParaRPr>
          </a:p>
          <a:p>
            <a:endParaRPr lang="en-US" sz="4800" dirty="0" smtClean="0">
              <a:solidFill>
                <a:srgbClr val="FF6600"/>
              </a:solidFill>
              <a:latin typeface="Century Schoolbook" pitchFamily="18" charset="0"/>
            </a:endParaRPr>
          </a:p>
          <a:p>
            <a:r>
              <a:rPr lang="en-US" sz="4800" u="sng" dirty="0" smtClean="0">
                <a:solidFill>
                  <a:srgbClr val="FF6600"/>
                </a:solidFill>
                <a:latin typeface="Century Schoolbook" pitchFamily="18" charset="0"/>
                <a:hlinkClick r:id="rId7"/>
              </a:rPr>
              <a:t>http://harta.infoturism.ro/Africa</a:t>
            </a:r>
            <a:endParaRPr lang="en-US" sz="4800" dirty="0" smtClean="0">
              <a:solidFill>
                <a:srgbClr val="FF6600"/>
              </a:solidFill>
              <a:latin typeface="Century Schoolbook" pitchFamily="18" charset="0"/>
            </a:endParaRPr>
          </a:p>
          <a:p>
            <a:endParaRPr lang="en-US" dirty="0"/>
          </a:p>
        </p:txBody>
      </p:sp>
      <p:sp>
        <p:nvSpPr>
          <p:cNvPr id="4" name="Rectangle 3"/>
          <p:cNvSpPr/>
          <p:nvPr/>
        </p:nvSpPr>
        <p:spPr>
          <a:xfrm>
            <a:off x="2014880" y="152400"/>
            <a:ext cx="4480715" cy="923330"/>
          </a:xfrm>
          <a:prstGeom prst="rect">
            <a:avLst/>
          </a:prstGeom>
          <a:noFill/>
        </p:spPr>
        <p:txBody>
          <a:bodyPr wrap="none" lIns="91440" tIns="45720" rIns="91440" bIns="45720">
            <a:spAutoFit/>
          </a:bodyPr>
          <a:lstStyle/>
          <a:p>
            <a:pPr algn="ctr"/>
            <a:r>
              <a:rPr lang="en-US"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rPr>
              <a:t>Bibliografie</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endParaRPr>
          </a:p>
        </p:txBody>
      </p:sp>
    </p:spTree>
  </p:cSld>
  <p:clrMapOvr>
    <a:masterClrMapping/>
  </p:clrMapOvr>
  <p:transition spd="med">
    <p:wip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152400"/>
            <a:ext cx="9144000" cy="1538883"/>
          </a:xfrm>
          <a:prstGeom prst="rect">
            <a:avLst/>
          </a:prstGeom>
        </p:spPr>
        <p:txBody>
          <a:bodyPr wrap="square">
            <a:spAutoFit/>
          </a:bodyPr>
          <a:lstStyle/>
          <a:p>
            <a:pPr algn="ctr"/>
            <a:r>
              <a:rPr lang="en-US" sz="4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latin typeface="Century Schoolbook" pitchFamily="18" charset="0"/>
                <a:ea typeface="Cambria Math" pitchFamily="18" charset="0"/>
                <a:cs typeface="Courier New" pitchFamily="49" charset="0"/>
              </a:rPr>
              <a:t>COLEGIUL NA</a:t>
            </a:r>
            <a:r>
              <a:rPr lang="ro-RO" sz="4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latin typeface="Century Schoolbook" pitchFamily="18" charset="0"/>
                <a:ea typeface="Cambria Math" pitchFamily="18" charset="0"/>
                <a:cs typeface="Courier New" pitchFamily="49" charset="0"/>
              </a:rPr>
              <a:t>ŢIONAL</a:t>
            </a:r>
          </a:p>
          <a:p>
            <a:pPr algn="ctr"/>
            <a:r>
              <a:rPr lang="en-US" sz="4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latin typeface="Century Schoolbook" pitchFamily="18" charset="0"/>
                <a:ea typeface="Cambria Math" pitchFamily="18" charset="0"/>
                <a:cs typeface="Courier New" pitchFamily="49" charset="0"/>
              </a:rPr>
              <a:t>“MIHAI EMINESCU” </a:t>
            </a:r>
            <a:r>
              <a:rPr lang="ro-RO" sz="4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latin typeface="Century Schoolbook" pitchFamily="18" charset="0"/>
                <a:ea typeface="Cambria Math" pitchFamily="18" charset="0"/>
                <a:cs typeface="Courier New" pitchFamily="49" charset="0"/>
              </a:rPr>
              <a:t>BUZĂU</a:t>
            </a:r>
            <a:endParaRPr lang="en-US" sz="4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latin typeface="Century Schoolbook" pitchFamily="18" charset="0"/>
              <a:ea typeface="Cambria Math" pitchFamily="18" charset="0"/>
              <a:cs typeface="Courier New" pitchFamily="49" charset="0"/>
            </a:endParaRPr>
          </a:p>
        </p:txBody>
      </p:sp>
      <p:pic>
        <p:nvPicPr>
          <p:cNvPr id="1026" name="Picture 2" descr="http://upload.wikimedia.org/wikipedia/en/1/1e/Cnme-front.jpg"/>
          <p:cNvPicPr>
            <a:picLocks noChangeAspect="1" noChangeArrowheads="1"/>
          </p:cNvPicPr>
          <p:nvPr/>
        </p:nvPicPr>
        <p:blipFill>
          <a:blip r:embed="rId2" cstate="print"/>
          <a:srcRect/>
          <a:stretch>
            <a:fillRect/>
          </a:stretch>
        </p:blipFill>
        <p:spPr bwMode="auto">
          <a:xfrm>
            <a:off x="2895600" y="1828800"/>
            <a:ext cx="6096000" cy="4572000"/>
          </a:xfrm>
          <a:prstGeom prst="rect">
            <a:avLst/>
          </a:prstGeom>
          <a:ln>
            <a:noFill/>
          </a:ln>
          <a:effectLst>
            <a:softEdge rad="112500"/>
          </a:effectLst>
        </p:spPr>
      </p:pic>
      <p:pic>
        <p:nvPicPr>
          <p:cNvPr id="1028" name="Picture 4" descr="http://adevarul.ro/assets/adevarul.ro/MRImage/2013/10/15/525cd012c7b855ff563b4251/646x404.jpg"/>
          <p:cNvPicPr>
            <a:picLocks noChangeAspect="1" noChangeArrowheads="1"/>
          </p:cNvPicPr>
          <p:nvPr/>
        </p:nvPicPr>
        <p:blipFill>
          <a:blip r:embed="rId3" cstate="print"/>
          <a:srcRect/>
          <a:stretch>
            <a:fillRect/>
          </a:stretch>
        </p:blipFill>
        <p:spPr bwMode="auto">
          <a:xfrm>
            <a:off x="152400" y="1828800"/>
            <a:ext cx="3733800" cy="2335071"/>
          </a:xfrm>
          <a:prstGeom prst="rect">
            <a:avLst/>
          </a:prstGeom>
          <a:ln>
            <a:noFill/>
          </a:ln>
          <a:effectLst>
            <a:softEdge rad="112500"/>
          </a:effectLst>
        </p:spPr>
      </p:pic>
      <p:sp>
        <p:nvSpPr>
          <p:cNvPr id="6" name="Rectangle 5"/>
          <p:cNvSpPr/>
          <p:nvPr/>
        </p:nvSpPr>
        <p:spPr>
          <a:xfrm>
            <a:off x="77094" y="6334780"/>
            <a:ext cx="9066906" cy="52322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spc="0" dirty="0" smtClean="0">
                <a:ln w="0"/>
                <a:solidFill>
                  <a:srgbClr val="FF6600"/>
                </a:solidFill>
                <a:effectLst>
                  <a:reflection blurRad="12700" stA="50000" endPos="50000" dist="5000" dir="5400000" sy="-100000" rotWithShape="0"/>
                </a:effectLst>
                <a:latin typeface="Century Schoolbook" pitchFamily="18" charset="0"/>
              </a:rPr>
              <a:t>PROFESOR </a:t>
            </a:r>
            <a:r>
              <a:rPr lang="ro-RO" sz="2800" b="1" cap="all" spc="0" dirty="0" smtClean="0">
                <a:ln w="0"/>
                <a:solidFill>
                  <a:srgbClr val="FF6600"/>
                </a:solidFill>
                <a:effectLst>
                  <a:reflection blurRad="12700" stA="50000" endPos="50000" dist="5000" dir="5400000" sy="-100000" rotWithShape="0"/>
                </a:effectLst>
                <a:latin typeface="Century Schoolbook" pitchFamily="18" charset="0"/>
              </a:rPr>
              <a:t> </a:t>
            </a:r>
            <a:r>
              <a:rPr lang="en-US" sz="2800" b="1" cap="all" spc="0" dirty="0" smtClean="0">
                <a:ln w="0"/>
                <a:solidFill>
                  <a:srgbClr val="FF6600"/>
                </a:solidFill>
                <a:effectLst>
                  <a:reflection blurRad="12700" stA="50000" endPos="50000" dist="5000" dir="5400000" sy="-100000" rotWithShape="0"/>
                </a:effectLst>
                <a:latin typeface="Century Schoolbook" pitchFamily="18" charset="0"/>
              </a:rPr>
              <a:t>COORDONATOR:</a:t>
            </a:r>
            <a:r>
              <a:rPr lang="ro-RO" sz="2800" b="1" cap="all" spc="0" dirty="0" smtClean="0">
                <a:ln w="0"/>
                <a:solidFill>
                  <a:srgbClr val="FF6600"/>
                </a:solidFill>
                <a:effectLst>
                  <a:reflection blurRad="12700" stA="50000" endPos="50000" dist="5000" dir="5400000" sy="-100000" rotWithShape="0"/>
                </a:effectLst>
                <a:latin typeface="Century Schoolbook" pitchFamily="18" charset="0"/>
              </a:rPr>
              <a:t> </a:t>
            </a:r>
            <a:r>
              <a:rPr lang="en-US" sz="2800" b="1" cap="all" spc="0" dirty="0" err="1" smtClean="0">
                <a:ln w="0"/>
                <a:solidFill>
                  <a:srgbClr val="FF6600"/>
                </a:solidFill>
                <a:effectLst>
                  <a:reflection blurRad="12700" stA="50000" endPos="50000" dist="5000" dir="5400000" sy="-100000" rotWithShape="0"/>
                </a:effectLst>
                <a:latin typeface="Century Schoolbook" pitchFamily="18" charset="0"/>
              </a:rPr>
              <a:t>Albu</a:t>
            </a:r>
            <a:r>
              <a:rPr lang="en-US" sz="2800" b="1" cap="all" spc="0" dirty="0" smtClean="0">
                <a:ln w="0"/>
                <a:solidFill>
                  <a:srgbClr val="FF6600"/>
                </a:solidFill>
                <a:effectLst>
                  <a:reflection blurRad="12700" stA="50000" endPos="50000" dist="5000" dir="5400000" sy="-100000" rotWithShape="0"/>
                </a:effectLst>
                <a:latin typeface="Century Schoolbook" pitchFamily="18" charset="0"/>
              </a:rPr>
              <a:t> Daniela</a:t>
            </a:r>
            <a:endParaRPr lang="en-US" sz="2800" b="1" cap="all" spc="0" dirty="0">
              <a:ln w="0"/>
              <a:solidFill>
                <a:srgbClr val="FF6600"/>
              </a:solidFill>
              <a:effectLst>
                <a:reflection blurRad="12700" stA="50000" endPos="50000" dist="5000" dir="5400000" sy="-100000" rotWithShape="0"/>
              </a:effectLst>
              <a:latin typeface="Century Schoolbook" pitchFamily="18" charset="0"/>
            </a:endParaRPr>
          </a:p>
        </p:txBody>
      </p:sp>
    </p:spTree>
  </p:cSld>
  <p:clrMapOvr>
    <a:masterClrMapping/>
  </p:clrMapOvr>
  <p:transition spd="med">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4400" dirty="0" err="1" smtClean="0">
                <a:solidFill>
                  <a:srgbClr val="FF6600"/>
                </a:solidFill>
                <a:latin typeface="Century Schoolbook" pitchFamily="18" charset="0"/>
              </a:rPr>
              <a:t>Banu</a:t>
            </a:r>
            <a:r>
              <a:rPr lang="en-US" sz="4400" dirty="0" smtClean="0">
                <a:solidFill>
                  <a:srgbClr val="FF6600"/>
                </a:solidFill>
                <a:latin typeface="Century Schoolbook" pitchFamily="18" charset="0"/>
              </a:rPr>
              <a:t> Alexandra Gabriela</a:t>
            </a:r>
          </a:p>
          <a:p>
            <a:r>
              <a:rPr lang="en-US" sz="4400" dirty="0" err="1" smtClean="0">
                <a:solidFill>
                  <a:srgbClr val="FF6600"/>
                </a:solidFill>
                <a:latin typeface="Century Schoolbook" pitchFamily="18" charset="0"/>
              </a:rPr>
              <a:t>Dinc</a:t>
            </a:r>
            <a:r>
              <a:rPr lang="ro-RO" sz="4400" dirty="0" smtClean="0">
                <a:solidFill>
                  <a:srgbClr val="FF6600"/>
                </a:solidFill>
                <a:latin typeface="Century Schoolbook" pitchFamily="18" charset="0"/>
              </a:rPr>
              <a:t>ă Maria Magdalena</a:t>
            </a:r>
          </a:p>
          <a:p>
            <a:r>
              <a:rPr lang="ro-RO" sz="4400" dirty="0" smtClean="0">
                <a:solidFill>
                  <a:srgbClr val="FF6600"/>
                </a:solidFill>
                <a:latin typeface="Century Schoolbook" pitchFamily="18" charset="0"/>
              </a:rPr>
              <a:t>Ioan Steluţa Florentina</a:t>
            </a:r>
          </a:p>
          <a:p>
            <a:r>
              <a:rPr lang="ro-RO" sz="4400" dirty="0" smtClean="0">
                <a:solidFill>
                  <a:srgbClr val="FF6600"/>
                </a:solidFill>
                <a:latin typeface="Century Schoolbook" pitchFamily="18" charset="0"/>
              </a:rPr>
              <a:t>Lăzărescu Oana Gabriela</a:t>
            </a:r>
            <a:endParaRPr lang="en-US" sz="4400" dirty="0" smtClean="0">
              <a:solidFill>
                <a:srgbClr val="FF6600"/>
              </a:solidFill>
              <a:latin typeface="Century Schoolbook" pitchFamily="18" charset="0"/>
            </a:endParaRPr>
          </a:p>
          <a:p>
            <a:r>
              <a:rPr lang="en-US" sz="4400" dirty="0" smtClean="0">
                <a:solidFill>
                  <a:srgbClr val="FF6600"/>
                </a:solidFill>
                <a:latin typeface="Century Schoolbook" pitchFamily="18" charset="0"/>
              </a:rPr>
              <a:t>P</a:t>
            </a:r>
            <a:r>
              <a:rPr lang="ro-RO" sz="4400" dirty="0" smtClean="0">
                <a:solidFill>
                  <a:srgbClr val="FF6600"/>
                </a:solidFill>
                <a:latin typeface="Century Schoolbook" pitchFamily="18" charset="0"/>
              </a:rPr>
              <a:t>î</a:t>
            </a:r>
            <a:r>
              <a:rPr lang="en-US" sz="4400" dirty="0" err="1" smtClean="0">
                <a:solidFill>
                  <a:srgbClr val="FF6600"/>
                </a:solidFill>
                <a:latin typeface="Century Schoolbook" pitchFamily="18" charset="0"/>
              </a:rPr>
              <a:t>rlea</a:t>
            </a:r>
            <a:r>
              <a:rPr lang="en-US" sz="4400" dirty="0" smtClean="0">
                <a:solidFill>
                  <a:srgbClr val="FF6600"/>
                </a:solidFill>
                <a:latin typeface="Century Schoolbook" pitchFamily="18" charset="0"/>
              </a:rPr>
              <a:t> Georgiana Magdalena</a:t>
            </a:r>
            <a:endParaRPr lang="ro-RO" sz="4400" dirty="0" smtClean="0">
              <a:solidFill>
                <a:srgbClr val="FF6600"/>
              </a:solidFill>
              <a:latin typeface="Century Schoolbook" pitchFamily="18" charset="0"/>
            </a:endParaRPr>
          </a:p>
          <a:p>
            <a:r>
              <a:rPr lang="ro-RO" sz="4400" dirty="0" smtClean="0">
                <a:solidFill>
                  <a:srgbClr val="FF6600"/>
                </a:solidFill>
                <a:latin typeface="Century Schoolbook" pitchFamily="18" charset="0"/>
              </a:rPr>
              <a:t>Stoicescu Maria</a:t>
            </a:r>
            <a:endParaRPr lang="en-US" sz="4400" dirty="0">
              <a:solidFill>
                <a:srgbClr val="FF6600"/>
              </a:solidFill>
              <a:latin typeface="Century Schoolbook" pitchFamily="18" charset="0"/>
            </a:endParaRPr>
          </a:p>
        </p:txBody>
      </p:sp>
      <p:sp>
        <p:nvSpPr>
          <p:cNvPr id="4" name="Rectangle 3"/>
          <p:cNvSpPr/>
          <p:nvPr/>
        </p:nvSpPr>
        <p:spPr>
          <a:xfrm>
            <a:off x="381000" y="304800"/>
            <a:ext cx="3429145"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o-RO"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entury Schoolbook" pitchFamily="18" charset="0"/>
              </a:rPr>
              <a:t>Autori</a:t>
            </a: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entury Schoolbook" pitchFamily="18" charset="0"/>
              </a:rPr>
              <a:t>:</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entury Schoolbook" pitchFamily="18" charset="0"/>
            </a:endParaRPr>
          </a:p>
        </p:txBody>
      </p:sp>
    </p:spTree>
  </p:cSld>
  <p:clrMapOvr>
    <a:masterClrMapping/>
  </p:clrMapOvr>
  <p:transition spd="med">
    <p:wipe/>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61000" t="55000" r="-3000" b="3000"/>
          </a:stretch>
        </a:blipFill>
        <a:effectLst/>
      </p:bgPr>
    </p:bg>
    <p:spTree>
      <p:nvGrpSpPr>
        <p:cNvPr id="1" name=""/>
        <p:cNvGrpSpPr/>
        <p:nvPr/>
      </p:nvGrpSpPr>
      <p:grpSpPr>
        <a:xfrm>
          <a:off x="0" y="0"/>
          <a:ext cx="0" cy="0"/>
          <a:chOff x="0" y="0"/>
          <a:chExt cx="0" cy="0"/>
        </a:xfrm>
      </p:grpSpPr>
      <p:pic>
        <p:nvPicPr>
          <p:cNvPr id="4" name="Picture 3" descr="11211623_673324842771855_1822302871_o.jpg"/>
          <p:cNvPicPr>
            <a:picLocks noChangeAspect="1"/>
          </p:cNvPicPr>
          <p:nvPr/>
        </p:nvPicPr>
        <p:blipFill>
          <a:blip r:embed="rId3" cstate="print"/>
          <a:stretch>
            <a:fillRect/>
          </a:stretch>
        </p:blipFill>
        <p:spPr>
          <a:xfrm>
            <a:off x="0" y="0"/>
            <a:ext cx="6297491" cy="6858000"/>
          </a:xfrm>
          <a:prstGeom prst="rect">
            <a:avLst/>
          </a:prstGeom>
          <a:noFill/>
          <a:ln>
            <a:noFill/>
          </a:ln>
        </p:spPr>
      </p:pic>
      <p:sp>
        <p:nvSpPr>
          <p:cNvPr id="5" name="Freeform 4"/>
          <p:cNvSpPr/>
          <p:nvPr/>
        </p:nvSpPr>
        <p:spPr>
          <a:xfrm rot="20523157">
            <a:off x="4347510" y="916170"/>
            <a:ext cx="4675192" cy="353938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1136341 w 4419600"/>
              <a:gd name="connsiteY0" fmla="*/ 1247024 h 3124200"/>
              <a:gd name="connsiteX1" fmla="*/ -1223124 w 4419600"/>
              <a:gd name="connsiteY1" fmla="*/ 1333807 h 3124200"/>
              <a:gd name="connsiteX2" fmla="*/ -1309907 w 4419600"/>
              <a:gd name="connsiteY2" fmla="*/ 1247024 h 3124200"/>
              <a:gd name="connsiteX3" fmla="*/ -1223124 w 4419600"/>
              <a:gd name="connsiteY3" fmla="*/ 1160241 h 3124200"/>
              <a:gd name="connsiteX4" fmla="*/ -1136341 w 4419600"/>
              <a:gd name="connsiteY4" fmla="*/ 1247024 h 3124200"/>
              <a:gd name="connsiteX0" fmla="*/ -693332 w 4419600"/>
              <a:gd name="connsiteY0" fmla="*/ 1279719 h 3124200"/>
              <a:gd name="connsiteX1" fmla="*/ -866899 w 4419600"/>
              <a:gd name="connsiteY1" fmla="*/ 1453286 h 3124200"/>
              <a:gd name="connsiteX2" fmla="*/ -1040466 w 4419600"/>
              <a:gd name="connsiteY2" fmla="*/ 1279719 h 3124200"/>
              <a:gd name="connsiteX3" fmla="*/ -866899 w 4419600"/>
              <a:gd name="connsiteY3" fmla="*/ 1106152 h 3124200"/>
              <a:gd name="connsiteX4" fmla="*/ -693332 w 4419600"/>
              <a:gd name="connsiteY4" fmla="*/ 1279719 h 3124200"/>
              <a:gd name="connsiteX0" fmla="*/ -77482 w 4419600"/>
              <a:gd name="connsiteY0" fmla="*/ 1328277 h 3124200"/>
              <a:gd name="connsiteX1" fmla="*/ -337832 w 4419600"/>
              <a:gd name="connsiteY1" fmla="*/ 1588627 h 3124200"/>
              <a:gd name="connsiteX2" fmla="*/ -598182 w 4419600"/>
              <a:gd name="connsiteY2" fmla="*/ 1328277 h 3124200"/>
              <a:gd name="connsiteX3" fmla="*/ -337832 w 4419600"/>
              <a:gd name="connsiteY3" fmla="*/ 1067927 h 3124200"/>
              <a:gd name="connsiteX4" fmla="*/ -77482 w 4419600"/>
              <a:gd name="connsiteY4" fmla="*/ 1328277 h 3124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419600" h="3124200">
                <a:moveTo>
                  <a:pt x="-1136341" y="1247024"/>
                </a:moveTo>
                <a:cubicBezTo>
                  <a:pt x="-1136341" y="1294953"/>
                  <a:pt x="-1175195" y="1333807"/>
                  <a:pt x="-1223124" y="1333807"/>
                </a:cubicBezTo>
                <a:cubicBezTo>
                  <a:pt x="-1271053" y="1333807"/>
                  <a:pt x="-1309907" y="1294953"/>
                  <a:pt x="-1309907" y="1247024"/>
                </a:cubicBezTo>
                <a:cubicBezTo>
                  <a:pt x="-1309907" y="1199095"/>
                  <a:pt x="-1271053" y="1160241"/>
                  <a:pt x="-1223124" y="1160241"/>
                </a:cubicBezTo>
                <a:cubicBezTo>
                  <a:pt x="-1175195" y="1160241"/>
                  <a:pt x="-1136341" y="1199095"/>
                  <a:pt x="-1136341" y="1247024"/>
                </a:cubicBezTo>
                <a:close/>
              </a:path>
              <a:path w="4419600" h="3124200">
                <a:moveTo>
                  <a:pt x="-693332" y="1279719"/>
                </a:moveTo>
                <a:cubicBezTo>
                  <a:pt x="-693332" y="1375577"/>
                  <a:pt x="-771041" y="1453286"/>
                  <a:pt x="-866899" y="1453286"/>
                </a:cubicBezTo>
                <a:cubicBezTo>
                  <a:pt x="-962757" y="1453286"/>
                  <a:pt x="-1040466" y="1375577"/>
                  <a:pt x="-1040466" y="1279719"/>
                </a:cubicBezTo>
                <a:cubicBezTo>
                  <a:pt x="-1040466" y="1183861"/>
                  <a:pt x="-962757" y="1106152"/>
                  <a:pt x="-866899" y="1106152"/>
                </a:cubicBezTo>
                <a:cubicBezTo>
                  <a:pt x="-771041" y="1106152"/>
                  <a:pt x="-693332" y="1183861"/>
                  <a:pt x="-693332" y="1279719"/>
                </a:cubicBezTo>
                <a:close/>
              </a:path>
              <a:path w="4419600" h="3124200">
                <a:moveTo>
                  <a:pt x="-77482" y="1328277"/>
                </a:moveTo>
                <a:cubicBezTo>
                  <a:pt x="-77482" y="1472064"/>
                  <a:pt x="-194045" y="1588627"/>
                  <a:pt x="-337832" y="1588627"/>
                </a:cubicBezTo>
                <a:cubicBezTo>
                  <a:pt x="-481619" y="1588627"/>
                  <a:pt x="-598182" y="1472064"/>
                  <a:pt x="-598182" y="1328277"/>
                </a:cubicBezTo>
                <a:cubicBezTo>
                  <a:pt x="-598182" y="1184490"/>
                  <a:pt x="-481619" y="1067927"/>
                  <a:pt x="-337832" y="1067927"/>
                </a:cubicBezTo>
                <a:cubicBezTo>
                  <a:pt x="-194045" y="1067927"/>
                  <a:pt x="-77482" y="1184490"/>
                  <a:pt x="-77482" y="1328277"/>
                </a:cubicBezTo>
                <a:close/>
              </a:path>
              <a:path w="43200" h="43200" fill="none" extrusionOk="0">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chemeClr val="accent1">
              <a:lumMod val="40000"/>
              <a:lumOff val="6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rot="19727927">
            <a:off x="4740059" y="1203632"/>
            <a:ext cx="4546292" cy="2800767"/>
          </a:xfrm>
          <a:prstGeom prst="rect">
            <a:avLst/>
          </a:prstGeom>
          <a:noFill/>
        </p:spPr>
        <p:txBody>
          <a:bodyPr wrap="square" rtlCol="0">
            <a:spAutoFit/>
          </a:bodyPr>
          <a:lstStyle/>
          <a:p>
            <a:r>
              <a:rPr lang="en-US" sz="3200" b="1" dirty="0" smtClean="0">
                <a:solidFill>
                  <a:srgbClr val="FF0000"/>
                </a:solidFill>
                <a:latin typeface="Cambria Math" pitchFamily="18" charset="0"/>
                <a:ea typeface="Cambria Math" pitchFamily="18" charset="0"/>
              </a:rPr>
              <a:t> </a:t>
            </a:r>
            <a:r>
              <a:rPr lang="ro-RO"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Salut!</a:t>
            </a:r>
            <a:endParaRPr lang="en-US"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endParaRPr>
          </a:p>
          <a:p>
            <a:r>
              <a:rPr lang="ro-RO"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Numele meu este </a:t>
            </a:r>
            <a:r>
              <a:rPr lang="ro-RO" sz="2800" b="1" dirty="0" smtClean="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Hari Piri   </a:t>
            </a:r>
            <a:r>
              <a:rPr lang="ro-RO"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şi reprezint Africa</a:t>
            </a:r>
            <a:r>
              <a:rPr lang="en-US"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 </a:t>
            </a:r>
            <a:r>
              <a:rPr lang="en-US" sz="2800" b="1" dirty="0" err="1"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respectiv</a:t>
            </a:r>
            <a:r>
              <a:rPr lang="en-US"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 </a:t>
            </a:r>
            <a:r>
              <a:rPr lang="en-US" sz="2800" b="1" dirty="0" err="1"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celebrele</a:t>
            </a:r>
            <a:r>
              <a:rPr lang="en-US"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 </a:t>
            </a:r>
            <a:r>
              <a:rPr lang="en-US" sz="2800" b="1" dirty="0" err="1"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mirodenii</a:t>
            </a:r>
            <a:r>
              <a:rPr lang="ro-RO"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 iuţi</a:t>
            </a:r>
            <a:r>
              <a:rPr lang="en-US"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 HARISSA </a:t>
            </a:r>
            <a:r>
              <a:rPr lang="ro-RO"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şi </a:t>
            </a:r>
            <a:r>
              <a:rPr lang="en-US"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rPr>
              <a:t>PIRI-PIRI</a:t>
            </a:r>
            <a:endParaRPr lang="ro-RO" sz="2800" b="1" dirty="0" smtClean="0">
              <a:solidFill>
                <a:srgbClr val="FF0000"/>
              </a:solidFill>
              <a:effectLst>
                <a:outerShdw blurRad="38100" dist="38100" dir="2700000" algn="tl">
                  <a:srgbClr val="000000">
                    <a:alpha val="43137"/>
                  </a:srgbClr>
                </a:outerShdw>
              </a:effectLst>
              <a:latin typeface="Bradley Hand ITC" pitchFamily="66" charset="0"/>
              <a:ea typeface="Cambria Math" pitchFamily="18" charset="0"/>
            </a:endParaRPr>
          </a:p>
          <a:p>
            <a:endParaRPr lang="en-US" sz="3200" b="1" dirty="0">
              <a:solidFill>
                <a:srgbClr val="FF0000"/>
              </a:solidFill>
              <a:effectLst>
                <a:outerShdw blurRad="38100" dist="38100" dir="2700000" algn="tl">
                  <a:srgbClr val="000000">
                    <a:alpha val="43137"/>
                  </a:srgbClr>
                </a:outerShdw>
              </a:effectLst>
              <a:latin typeface="Bradley Hand ITC" pitchFamily="66" charset="0"/>
            </a:endParaRPr>
          </a:p>
        </p:txBody>
      </p:sp>
    </p:spTree>
  </p:cSld>
  <p:clrMapOvr>
    <a:masterClrMapping/>
  </p:clrMapOvr>
  <p:transition spd="med">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ro-RO" b="1" dirty="0" smtClean="0">
                <a:latin typeface="Century Schoolbook" pitchFamily="18" charset="0"/>
                <a:cs typeface="Microsoft Sans Serif" pitchFamily="34" charset="0"/>
              </a:rPr>
              <a:t>Mirodenii</a:t>
            </a:r>
            <a:r>
              <a:rPr lang="en-US" b="1" dirty="0" smtClean="0">
                <a:latin typeface="Century Schoolbook" pitchFamily="18" charset="0"/>
                <a:cs typeface="Microsoft Sans Serif" pitchFamily="34" charset="0"/>
              </a:rPr>
              <a:t> </a:t>
            </a:r>
            <a:r>
              <a:rPr lang="en-US" b="1" dirty="0" err="1" smtClean="0">
                <a:latin typeface="Century Schoolbook" pitchFamily="18" charset="0"/>
                <a:cs typeface="Microsoft Sans Serif" pitchFamily="34" charset="0"/>
              </a:rPr>
              <a:t>originare</a:t>
            </a:r>
            <a:r>
              <a:rPr lang="en-US" b="1" dirty="0" smtClean="0">
                <a:latin typeface="Century Schoolbook" pitchFamily="18" charset="0"/>
                <a:cs typeface="Microsoft Sans Serif" pitchFamily="34" charset="0"/>
              </a:rPr>
              <a:t> d</a:t>
            </a:r>
            <a:r>
              <a:rPr lang="ro-RO" b="1" dirty="0" smtClean="0">
                <a:latin typeface="Century Schoolbook" pitchFamily="18" charset="0"/>
                <a:cs typeface="Microsoft Sans Serif" pitchFamily="34" charset="0"/>
              </a:rPr>
              <a:t>in africa</a:t>
            </a:r>
            <a:r>
              <a:rPr lang="en-US" b="1" dirty="0" smtClean="0">
                <a:latin typeface="Century Schoolbook" pitchFamily="18" charset="0"/>
                <a:cs typeface="Microsoft Sans Serif" pitchFamily="34" charset="0"/>
              </a:rPr>
              <a:t>:</a:t>
            </a:r>
            <a:endParaRPr lang="en-US" dirty="0">
              <a:latin typeface="Century Schoolbook" pitchFamily="18" charset="0"/>
              <a:cs typeface="Microsoft Sans Serif" pitchFamily="34" charset="0"/>
            </a:endParaRPr>
          </a:p>
        </p:txBody>
      </p:sp>
      <p:sp>
        <p:nvSpPr>
          <p:cNvPr id="5" name="Content Placeholder 4"/>
          <p:cNvSpPr>
            <a:spLocks noGrp="1"/>
          </p:cNvSpPr>
          <p:nvPr>
            <p:ph idx="1"/>
          </p:nvPr>
        </p:nvSpPr>
        <p:spPr/>
        <p:txBody>
          <a:bodyPr>
            <a:normAutofit fontScale="55000" lnSpcReduction="20000"/>
          </a:bodyPr>
          <a:lstStyle/>
          <a:p>
            <a:r>
              <a:rPr lang="en-US" b="1" dirty="0" err="1" smtClean="0">
                <a:latin typeface="Century Schoolbook" pitchFamily="18" charset="0"/>
              </a:rPr>
              <a:t>Harissa</a:t>
            </a:r>
            <a:endParaRPr lang="en-US" b="1" dirty="0" smtClean="0">
              <a:latin typeface="Century Schoolbook" pitchFamily="18" charset="0"/>
            </a:endParaRPr>
          </a:p>
          <a:p>
            <a:r>
              <a:rPr lang="en-US" b="1" dirty="0" err="1" smtClean="0">
                <a:latin typeface="Century Schoolbook" pitchFamily="18" charset="0"/>
              </a:rPr>
              <a:t>Piri-piri</a:t>
            </a:r>
            <a:endParaRPr lang="en-US" b="1" dirty="0" smtClean="0">
              <a:latin typeface="Century Schoolbook" pitchFamily="18" charset="0"/>
            </a:endParaRPr>
          </a:p>
          <a:p>
            <a:r>
              <a:rPr lang="en-US" b="1" dirty="0" err="1" smtClean="0">
                <a:latin typeface="Century Schoolbook" pitchFamily="18" charset="0"/>
              </a:rPr>
              <a:t>Baharat</a:t>
            </a:r>
            <a:endParaRPr lang="en-US" b="1" dirty="0" smtClean="0">
              <a:latin typeface="Century Schoolbook" pitchFamily="18" charset="0"/>
            </a:endParaRPr>
          </a:p>
          <a:p>
            <a:r>
              <a:rPr lang="en-US" b="1" dirty="0" err="1" smtClean="0">
                <a:latin typeface="Century Schoolbook" pitchFamily="18" charset="0"/>
              </a:rPr>
              <a:t>Ras</a:t>
            </a:r>
            <a:r>
              <a:rPr lang="en-US" b="1" dirty="0" smtClean="0">
                <a:latin typeface="Century Schoolbook" pitchFamily="18" charset="0"/>
              </a:rPr>
              <a:t>-el-</a:t>
            </a:r>
            <a:r>
              <a:rPr lang="en-US" b="1" dirty="0" err="1" smtClean="0">
                <a:latin typeface="Century Schoolbook" pitchFamily="18" charset="0"/>
              </a:rPr>
              <a:t>Hanout</a:t>
            </a:r>
            <a:endParaRPr lang="en-US" b="1" dirty="0" smtClean="0">
              <a:latin typeface="Century Schoolbook" pitchFamily="18" charset="0"/>
            </a:endParaRPr>
          </a:p>
          <a:p>
            <a:r>
              <a:rPr lang="en-US" b="1" dirty="0" err="1" smtClean="0">
                <a:latin typeface="Century Schoolbook" pitchFamily="18" charset="0"/>
              </a:rPr>
              <a:t>Zatar</a:t>
            </a:r>
            <a:endParaRPr lang="en-US" b="1" dirty="0" smtClean="0">
              <a:latin typeface="Century Schoolbook" pitchFamily="18" charset="0"/>
            </a:endParaRPr>
          </a:p>
          <a:p>
            <a:r>
              <a:rPr lang="en-US" b="1" dirty="0" err="1" smtClean="0">
                <a:latin typeface="Century Schoolbook" pitchFamily="18" charset="0"/>
              </a:rPr>
              <a:t>Amestec</a:t>
            </a:r>
            <a:r>
              <a:rPr lang="en-US" b="1" dirty="0" smtClean="0">
                <a:latin typeface="Century Schoolbook" pitchFamily="18" charset="0"/>
              </a:rPr>
              <a:t> de </a:t>
            </a:r>
            <a:r>
              <a:rPr lang="en-US" b="1" dirty="0" err="1" smtClean="0">
                <a:latin typeface="Century Schoolbook" pitchFamily="18" charset="0"/>
              </a:rPr>
              <a:t>Pui</a:t>
            </a:r>
            <a:r>
              <a:rPr lang="en-US" b="1" dirty="0" smtClean="0">
                <a:latin typeface="Century Schoolbook" pitchFamily="18" charset="0"/>
              </a:rPr>
              <a:t> Marrakesh</a:t>
            </a:r>
          </a:p>
          <a:p>
            <a:r>
              <a:rPr lang="en-US" b="1" dirty="0" err="1" smtClean="0">
                <a:latin typeface="Century Schoolbook" pitchFamily="18" charset="0"/>
              </a:rPr>
              <a:t>Tagine</a:t>
            </a:r>
            <a:r>
              <a:rPr lang="en-US" b="1" dirty="0" smtClean="0">
                <a:latin typeface="Century Schoolbook" pitchFamily="18" charset="0"/>
              </a:rPr>
              <a:t> </a:t>
            </a:r>
            <a:r>
              <a:rPr lang="en-US" b="1" dirty="0" err="1" smtClean="0">
                <a:latin typeface="Century Schoolbook" pitchFamily="18" charset="0"/>
              </a:rPr>
              <a:t>Marocan</a:t>
            </a:r>
            <a:endParaRPr lang="en-US" b="1" dirty="0" smtClean="0">
              <a:latin typeface="Century Schoolbook" pitchFamily="18" charset="0"/>
            </a:endParaRPr>
          </a:p>
          <a:p>
            <a:r>
              <a:rPr lang="en-US" b="1" dirty="0" err="1" smtClean="0">
                <a:latin typeface="Century Schoolbook" pitchFamily="18" charset="0"/>
              </a:rPr>
              <a:t>Zatar</a:t>
            </a:r>
            <a:r>
              <a:rPr lang="en-US" b="1" dirty="0" smtClean="0">
                <a:latin typeface="Century Schoolbook" pitchFamily="18" charset="0"/>
              </a:rPr>
              <a:t> </a:t>
            </a:r>
          </a:p>
          <a:p>
            <a:r>
              <a:rPr lang="en-US" b="1" dirty="0" err="1" smtClean="0">
                <a:latin typeface="Century Schoolbook" pitchFamily="18" charset="0"/>
              </a:rPr>
              <a:t>Sumbala</a:t>
            </a:r>
            <a:endParaRPr lang="en-US" b="1" dirty="0" smtClean="0">
              <a:latin typeface="Century Schoolbook" pitchFamily="18" charset="0"/>
            </a:endParaRPr>
          </a:p>
          <a:p>
            <a:r>
              <a:rPr lang="en-US" b="1" dirty="0" err="1" smtClean="0">
                <a:latin typeface="Century Schoolbook" pitchFamily="18" charset="0"/>
              </a:rPr>
              <a:t>Galat</a:t>
            </a:r>
            <a:r>
              <a:rPr lang="en-US" b="1" dirty="0" smtClean="0">
                <a:latin typeface="Century Schoolbook" pitchFamily="18" charset="0"/>
              </a:rPr>
              <a:t> dagga</a:t>
            </a:r>
          </a:p>
          <a:p>
            <a:r>
              <a:rPr lang="en-US" b="1" dirty="0" smtClean="0">
                <a:solidFill>
                  <a:srgbClr val="FF0000"/>
                </a:solidFill>
                <a:latin typeface="Century Schoolbook" pitchFamily="18" charset="0"/>
              </a:rPr>
              <a:t>Gr</a:t>
            </a:r>
            <a:r>
              <a:rPr lang="ro-RO" b="1" dirty="0" smtClean="0">
                <a:solidFill>
                  <a:srgbClr val="FF0000"/>
                </a:solidFill>
                <a:latin typeface="Century Schoolbook" pitchFamily="18" charset="0"/>
              </a:rPr>
              <a:t>ă</a:t>
            </a:r>
            <a:r>
              <a:rPr lang="en-US" b="1" dirty="0" smtClean="0">
                <a:solidFill>
                  <a:srgbClr val="FF0000"/>
                </a:solidFill>
                <a:latin typeface="Century Schoolbook" pitchFamily="18" charset="0"/>
              </a:rPr>
              <a:t>un</a:t>
            </a:r>
            <a:r>
              <a:rPr lang="ro-RO" b="1" dirty="0" smtClean="0">
                <a:solidFill>
                  <a:srgbClr val="FF0000"/>
                </a:solidFill>
                <a:latin typeface="Century Schoolbook" pitchFamily="18" charset="0"/>
              </a:rPr>
              <a:t>ț</a:t>
            </a:r>
            <a:r>
              <a:rPr lang="en-US" b="1" dirty="0" err="1" smtClean="0">
                <a:solidFill>
                  <a:srgbClr val="FF0000"/>
                </a:solidFill>
                <a:latin typeface="Century Schoolbook" pitchFamily="18" charset="0"/>
              </a:rPr>
              <a:t>ele</a:t>
            </a:r>
            <a:r>
              <a:rPr lang="en-US" b="1" dirty="0" smtClean="0">
                <a:solidFill>
                  <a:srgbClr val="FF0000"/>
                </a:solidFill>
                <a:latin typeface="Century Schoolbook" pitchFamily="18" charset="0"/>
              </a:rPr>
              <a:t> </a:t>
            </a:r>
            <a:r>
              <a:rPr lang="en-US" b="1" dirty="0" err="1" smtClean="0">
                <a:latin typeface="Century Schoolbook" pitchFamily="18" charset="0"/>
              </a:rPr>
              <a:t>paradisului</a:t>
            </a:r>
            <a:endParaRPr lang="en-US" b="1" dirty="0" smtClean="0">
              <a:latin typeface="Century Schoolbook" pitchFamily="18" charset="0"/>
            </a:endParaRPr>
          </a:p>
          <a:p>
            <a:r>
              <a:rPr lang="en-US" b="1" dirty="0" smtClean="0">
                <a:latin typeface="Century Schoolbook" pitchFamily="18" charset="0"/>
              </a:rPr>
              <a:t>Cardamom</a:t>
            </a:r>
          </a:p>
          <a:p>
            <a:r>
              <a:rPr lang="en-US" b="1" dirty="0" smtClean="0">
                <a:latin typeface="Century Schoolbook" pitchFamily="18" charset="0"/>
              </a:rPr>
              <a:t>Turmeric</a:t>
            </a:r>
          </a:p>
          <a:p>
            <a:r>
              <a:rPr lang="en-US" b="1" dirty="0" smtClean="0">
                <a:latin typeface="Century Schoolbook" pitchFamily="18" charset="0"/>
              </a:rPr>
              <a:t>Sumac</a:t>
            </a:r>
          </a:p>
          <a:p>
            <a:r>
              <a:rPr lang="en-US" b="1" dirty="0" err="1" smtClean="0">
                <a:latin typeface="Century Schoolbook" pitchFamily="18" charset="0"/>
              </a:rPr>
              <a:t>Garam-Masala</a:t>
            </a:r>
            <a:endParaRPr lang="ro-RO" b="1" dirty="0" smtClean="0">
              <a:latin typeface="Century Schoolbook" pitchFamily="18" charset="0"/>
            </a:endParaRPr>
          </a:p>
          <a:p>
            <a:r>
              <a:rPr lang="ro-RO" b="1" dirty="0" smtClean="0">
                <a:latin typeface="Century Schoolbook" pitchFamily="18" charset="0"/>
              </a:rPr>
              <a:t>Cilantro</a:t>
            </a:r>
            <a:endParaRPr lang="en-US" b="1" dirty="0" smtClean="0">
              <a:latin typeface="Century Schoolbook" pitchFamily="18" charset="0"/>
            </a:endParaRPr>
          </a:p>
          <a:p>
            <a:endParaRPr lang="en-US" b="1" dirty="0" smtClean="0">
              <a:latin typeface="Century Schoolbook" pitchFamily="18" charset="0"/>
            </a:endParaRPr>
          </a:p>
          <a:p>
            <a:endParaRPr lang="en-US" b="1" dirty="0" smtClean="0">
              <a:latin typeface="Century Schoolbook" pitchFamily="18" charset="0"/>
            </a:endParaRPr>
          </a:p>
          <a:p>
            <a:endParaRPr lang="en-US" b="1" dirty="0" smtClean="0"/>
          </a:p>
          <a:p>
            <a:endParaRPr lang="en-US" b="1" dirty="0" smtClean="0"/>
          </a:p>
          <a:p>
            <a:endParaRPr lang="en-US" b="1" dirty="0" smtClean="0"/>
          </a:p>
          <a:p>
            <a:endParaRPr lang="en-US" dirty="0" smtClean="0"/>
          </a:p>
          <a:p>
            <a:endParaRPr lang="en-US" dirty="0"/>
          </a:p>
        </p:txBody>
      </p:sp>
      <p:pic>
        <p:nvPicPr>
          <p:cNvPr id="19458" name="Picture 2" descr="http://www.reflexo-vital.ro/site_img/ARTICLES/large/mirodenii-cu-functii-terapeutice-id88513.jpg"/>
          <p:cNvPicPr>
            <a:picLocks noChangeAspect="1" noChangeArrowheads="1"/>
          </p:cNvPicPr>
          <p:nvPr/>
        </p:nvPicPr>
        <p:blipFill>
          <a:blip r:embed="rId2" cstate="print"/>
          <a:srcRect/>
          <a:stretch>
            <a:fillRect/>
          </a:stretch>
        </p:blipFill>
        <p:spPr bwMode="auto">
          <a:xfrm>
            <a:off x="4038600" y="1447800"/>
            <a:ext cx="5008351" cy="4495800"/>
          </a:xfrm>
          <a:prstGeom prst="rect">
            <a:avLst/>
          </a:prstGeom>
          <a:ln>
            <a:noFill/>
          </a:ln>
          <a:effectLst>
            <a:softEdge rad="112500"/>
          </a:effectLst>
        </p:spPr>
      </p:pic>
    </p:spTree>
  </p:cSld>
  <p:clrMapOvr>
    <a:masterClrMapping/>
  </p:clrMapOvr>
  <p:transition spd="med">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228600" y="152400"/>
            <a:ext cx="8686800" cy="6629400"/>
          </a:xfrm>
        </p:spPr>
        <p:txBody>
          <a:bodyPr>
            <a:normAutofit fontScale="85000" lnSpcReduction="20000"/>
          </a:bodyPr>
          <a:lstStyle/>
          <a:p>
            <a:pPr>
              <a:buNone/>
            </a:pPr>
            <a:r>
              <a:rPr lang="it-IT" b="1" i="1" dirty="0" smtClean="0">
                <a:latin typeface="Century Schoolbook" pitchFamily="18" charset="0"/>
              </a:rPr>
              <a:t>Africa </a:t>
            </a:r>
            <a:r>
              <a:rPr lang="it-IT" b="1" i="1" dirty="0" smtClean="0">
                <a:solidFill>
                  <a:srgbClr val="FF0000"/>
                </a:solidFill>
                <a:latin typeface="Century Schoolbook" pitchFamily="18" charset="0"/>
              </a:rPr>
              <a:t>Central</a:t>
            </a:r>
            <a:r>
              <a:rPr lang="ro-RO" b="1" i="1" dirty="0" smtClean="0">
                <a:solidFill>
                  <a:srgbClr val="FF0000"/>
                </a:solidFill>
                <a:latin typeface="Century Schoolbook" pitchFamily="18" charset="0"/>
              </a:rPr>
              <a:t>ă</a:t>
            </a:r>
            <a:r>
              <a:rPr lang="it-IT" i="1" dirty="0" smtClean="0">
                <a:solidFill>
                  <a:srgbClr val="FF0000"/>
                </a:solidFill>
                <a:latin typeface="Century Schoolbook" pitchFamily="18" charset="0"/>
              </a:rPr>
              <a:t> </a:t>
            </a:r>
          </a:p>
          <a:p>
            <a:pPr>
              <a:buNone/>
            </a:pPr>
            <a:r>
              <a:rPr lang="it-IT" dirty="0" smtClean="0">
                <a:solidFill>
                  <a:schemeClr val="accent4">
                    <a:lumMod val="75000"/>
                  </a:schemeClr>
                </a:solidFill>
                <a:latin typeface="Century Schoolbook" pitchFamily="18" charset="0"/>
              </a:rPr>
              <a:t>(Angola, Camerun, Republica </a:t>
            </a:r>
            <a:r>
              <a:rPr lang="it-IT" dirty="0" smtClean="0">
                <a:solidFill>
                  <a:schemeClr val="accent4">
                    <a:lumMod val="75000"/>
                  </a:schemeClr>
                </a:solidFill>
                <a:latin typeface="Century Schoolbook" pitchFamily="18" charset="0"/>
              </a:rPr>
              <a:t>Centrafrican</a:t>
            </a:r>
            <a:r>
              <a:rPr lang="ro-RO" dirty="0" smtClean="0">
                <a:solidFill>
                  <a:schemeClr val="accent4">
                    <a:lumMod val="75000"/>
                  </a:schemeClr>
                </a:solidFill>
                <a:latin typeface="Century Schoolbook" pitchFamily="18" charset="0"/>
              </a:rPr>
              <a:t>ă</a:t>
            </a:r>
            <a:r>
              <a:rPr lang="it-IT" dirty="0" smtClean="0">
                <a:solidFill>
                  <a:schemeClr val="accent4">
                    <a:lumMod val="75000"/>
                  </a:schemeClr>
                </a:solidFill>
                <a:latin typeface="Century Schoolbook" pitchFamily="18" charset="0"/>
              </a:rPr>
              <a:t>, </a:t>
            </a:r>
            <a:r>
              <a:rPr lang="it-IT" dirty="0" smtClean="0">
                <a:solidFill>
                  <a:schemeClr val="accent4">
                    <a:lumMod val="75000"/>
                  </a:schemeClr>
                </a:solidFill>
                <a:latin typeface="Century Schoolbook" pitchFamily="18" charset="0"/>
              </a:rPr>
              <a:t>Ciad, Congo, Guinea </a:t>
            </a:r>
            <a:r>
              <a:rPr lang="it-IT" dirty="0" smtClean="0">
                <a:solidFill>
                  <a:srgbClr val="FF0000"/>
                </a:solidFill>
                <a:latin typeface="Century Schoolbook" pitchFamily="18" charset="0"/>
              </a:rPr>
              <a:t>Ecuatorial</a:t>
            </a:r>
            <a:r>
              <a:rPr lang="ro-RO" dirty="0" smtClean="0">
                <a:solidFill>
                  <a:srgbClr val="FF0000"/>
                </a:solidFill>
                <a:latin typeface="Century Schoolbook" pitchFamily="18" charset="0"/>
              </a:rPr>
              <a:t>ă</a:t>
            </a:r>
            <a:r>
              <a:rPr lang="it-IT" dirty="0" smtClean="0">
                <a:solidFill>
                  <a:schemeClr val="accent4">
                    <a:lumMod val="75000"/>
                  </a:schemeClr>
                </a:solidFill>
                <a:latin typeface="Century Schoolbook" pitchFamily="18" charset="0"/>
              </a:rPr>
              <a:t>, Gabon)</a:t>
            </a:r>
          </a:p>
          <a:p>
            <a:pPr>
              <a:buNone/>
            </a:pPr>
            <a:endParaRPr lang="it-IT" dirty="0" smtClean="0">
              <a:solidFill>
                <a:schemeClr val="accent1"/>
              </a:solidFill>
              <a:latin typeface="Century Schoolbook" pitchFamily="18" charset="0"/>
            </a:endParaRPr>
          </a:p>
          <a:p>
            <a:pPr>
              <a:buNone/>
            </a:pPr>
            <a:r>
              <a:rPr lang="en-US" b="1" i="1" dirty="0" err="1" smtClean="0">
                <a:latin typeface="Century Schoolbook" pitchFamily="18" charset="0"/>
              </a:rPr>
              <a:t>Estul</a:t>
            </a:r>
            <a:r>
              <a:rPr lang="en-US" b="1" i="1" dirty="0" smtClean="0">
                <a:latin typeface="Century Schoolbook" pitchFamily="18" charset="0"/>
              </a:rPr>
              <a:t> </a:t>
            </a:r>
            <a:r>
              <a:rPr lang="en-US" b="1" i="1" dirty="0" err="1" smtClean="0">
                <a:latin typeface="Century Schoolbook" pitchFamily="18" charset="0"/>
              </a:rPr>
              <a:t>Africii</a:t>
            </a:r>
            <a:r>
              <a:rPr lang="en-US" i="1" dirty="0" smtClean="0">
                <a:latin typeface="Century Schoolbook" pitchFamily="18" charset="0"/>
              </a:rPr>
              <a:t> </a:t>
            </a:r>
          </a:p>
          <a:p>
            <a:pPr>
              <a:buNone/>
            </a:pPr>
            <a:r>
              <a:rPr lang="en-US" dirty="0" smtClean="0">
                <a:solidFill>
                  <a:schemeClr val="accent4">
                    <a:lumMod val="75000"/>
                  </a:schemeClr>
                </a:solidFill>
                <a:latin typeface="Century Schoolbook" pitchFamily="18" charset="0"/>
              </a:rPr>
              <a:t>(Tanzania, Kenya, Uganda, Rwanda, Burundi, Djibouti, Eritrea, Ethiopia, Somalia, </a:t>
            </a:r>
            <a:r>
              <a:rPr lang="en-US" dirty="0" err="1" smtClean="0">
                <a:solidFill>
                  <a:schemeClr val="accent4">
                    <a:lumMod val="75000"/>
                  </a:schemeClr>
                </a:solidFill>
                <a:latin typeface="Century Schoolbook" pitchFamily="18" charset="0"/>
              </a:rPr>
              <a:t>Mozambic</a:t>
            </a:r>
            <a:r>
              <a:rPr lang="en-US" dirty="0" smtClean="0">
                <a:solidFill>
                  <a:schemeClr val="accent4">
                    <a:lumMod val="75000"/>
                  </a:schemeClr>
                </a:solidFill>
                <a:latin typeface="Century Schoolbook" pitchFamily="18" charset="0"/>
              </a:rPr>
              <a:t>, Madagascar, Malawi, Zambia, Zimbabwe, Mauritius, Seychelles, Reunion)</a:t>
            </a:r>
          </a:p>
          <a:p>
            <a:pPr>
              <a:buNone/>
            </a:pPr>
            <a:endParaRPr lang="en-US" dirty="0" smtClean="0">
              <a:solidFill>
                <a:schemeClr val="accent1"/>
              </a:solidFill>
              <a:latin typeface="Century Schoolbook" pitchFamily="18" charset="0"/>
            </a:endParaRPr>
          </a:p>
          <a:p>
            <a:pPr>
              <a:buNone/>
            </a:pPr>
            <a:r>
              <a:rPr lang="en-US" b="1" i="1" dirty="0" err="1" smtClean="0">
                <a:latin typeface="Century Schoolbook" pitchFamily="18" charset="0"/>
              </a:rPr>
              <a:t>Nordu</a:t>
            </a:r>
            <a:r>
              <a:rPr lang="ro-RO" b="1" i="1" dirty="0" smtClean="0">
                <a:latin typeface="Century Schoolbook" pitchFamily="18" charset="0"/>
              </a:rPr>
              <a:t>l</a:t>
            </a:r>
            <a:r>
              <a:rPr lang="en-US" b="1" i="1" dirty="0" smtClean="0">
                <a:latin typeface="Century Schoolbook" pitchFamily="18" charset="0"/>
              </a:rPr>
              <a:t> </a:t>
            </a:r>
            <a:r>
              <a:rPr lang="en-US" b="1" i="1" dirty="0" err="1" smtClean="0">
                <a:latin typeface="Century Schoolbook" pitchFamily="18" charset="0"/>
              </a:rPr>
              <a:t>Africii</a:t>
            </a:r>
            <a:r>
              <a:rPr lang="en-US" b="1" i="1" dirty="0" smtClean="0">
                <a:latin typeface="Century Schoolbook" pitchFamily="18" charset="0"/>
              </a:rPr>
              <a:t> </a:t>
            </a:r>
          </a:p>
          <a:p>
            <a:pPr>
              <a:buNone/>
            </a:pPr>
            <a:r>
              <a:rPr lang="en-US" dirty="0" smtClean="0">
                <a:solidFill>
                  <a:schemeClr val="accent4">
                    <a:lumMod val="75000"/>
                  </a:schemeClr>
                </a:solidFill>
                <a:latin typeface="Century Schoolbook" pitchFamily="18" charset="0"/>
              </a:rPr>
              <a:t>(Algeria, </a:t>
            </a:r>
            <a:r>
              <a:rPr lang="en-US" dirty="0" err="1" smtClean="0">
                <a:solidFill>
                  <a:schemeClr val="accent4">
                    <a:lumMod val="75000"/>
                  </a:schemeClr>
                </a:solidFill>
                <a:latin typeface="Century Schoolbook" pitchFamily="18" charset="0"/>
              </a:rPr>
              <a:t>Egipt</a:t>
            </a:r>
            <a:r>
              <a:rPr lang="en-US" dirty="0" smtClean="0">
                <a:solidFill>
                  <a:schemeClr val="accent4">
                    <a:lumMod val="75000"/>
                  </a:schemeClr>
                </a:solidFill>
                <a:latin typeface="Century Schoolbook" pitchFamily="18" charset="0"/>
              </a:rPr>
              <a:t>, </a:t>
            </a:r>
            <a:r>
              <a:rPr lang="en-US" dirty="0" err="1" smtClean="0">
                <a:solidFill>
                  <a:schemeClr val="accent4">
                    <a:lumMod val="75000"/>
                  </a:schemeClr>
                </a:solidFill>
                <a:latin typeface="Century Schoolbook" pitchFamily="18" charset="0"/>
              </a:rPr>
              <a:t>Libia</a:t>
            </a:r>
            <a:r>
              <a:rPr lang="en-US" dirty="0" smtClean="0">
                <a:solidFill>
                  <a:schemeClr val="accent4">
                    <a:lumMod val="75000"/>
                  </a:schemeClr>
                </a:solidFill>
                <a:latin typeface="Century Schoolbook" pitchFamily="18" charset="0"/>
              </a:rPr>
              <a:t>, </a:t>
            </a:r>
            <a:r>
              <a:rPr lang="en-US" dirty="0" err="1" smtClean="0">
                <a:solidFill>
                  <a:schemeClr val="accent4">
                    <a:lumMod val="75000"/>
                  </a:schemeClr>
                </a:solidFill>
                <a:latin typeface="Century Schoolbook" pitchFamily="18" charset="0"/>
              </a:rPr>
              <a:t>Maroc</a:t>
            </a:r>
            <a:r>
              <a:rPr lang="en-US" dirty="0" smtClean="0">
                <a:solidFill>
                  <a:schemeClr val="accent4">
                    <a:lumMod val="75000"/>
                  </a:schemeClr>
                </a:solidFill>
                <a:latin typeface="Century Schoolbook" pitchFamily="18" charset="0"/>
              </a:rPr>
              <a:t>, Sudan, Tunisia, Sahara </a:t>
            </a:r>
            <a:r>
              <a:rPr lang="en-US" dirty="0" smtClean="0">
                <a:solidFill>
                  <a:srgbClr val="FF0000"/>
                </a:solidFill>
                <a:latin typeface="Century Schoolbook" pitchFamily="18" charset="0"/>
              </a:rPr>
              <a:t>Occidental</a:t>
            </a:r>
            <a:r>
              <a:rPr lang="ro-RO" dirty="0" smtClean="0">
                <a:solidFill>
                  <a:srgbClr val="FF0000"/>
                </a:solidFill>
                <a:latin typeface="Century Schoolbook" pitchFamily="18" charset="0"/>
              </a:rPr>
              <a:t>ă</a:t>
            </a:r>
            <a:r>
              <a:rPr lang="en-US" dirty="0" smtClean="0">
                <a:solidFill>
                  <a:schemeClr val="accent4">
                    <a:lumMod val="75000"/>
                  </a:schemeClr>
                </a:solidFill>
                <a:latin typeface="Century Schoolbook" pitchFamily="18" charset="0"/>
              </a:rPr>
              <a:t>)</a:t>
            </a:r>
          </a:p>
          <a:p>
            <a:pPr>
              <a:buNone/>
            </a:pPr>
            <a:endParaRPr lang="en-US" dirty="0" smtClean="0">
              <a:solidFill>
                <a:schemeClr val="accent1"/>
              </a:solidFill>
              <a:latin typeface="Century Schoolbook" pitchFamily="18" charset="0"/>
            </a:endParaRPr>
          </a:p>
          <a:p>
            <a:pPr>
              <a:buNone/>
            </a:pPr>
            <a:r>
              <a:rPr lang="en-US" b="1" i="1" dirty="0" err="1" smtClean="0">
                <a:latin typeface="Century Schoolbook" pitchFamily="18" charset="0"/>
              </a:rPr>
              <a:t>Sudul</a:t>
            </a:r>
            <a:r>
              <a:rPr lang="en-US" b="1" i="1" dirty="0" smtClean="0">
                <a:latin typeface="Century Schoolbook" pitchFamily="18" charset="0"/>
              </a:rPr>
              <a:t> </a:t>
            </a:r>
            <a:r>
              <a:rPr lang="en-US" b="1" i="1" dirty="0" err="1" smtClean="0">
                <a:latin typeface="Century Schoolbook" pitchFamily="18" charset="0"/>
              </a:rPr>
              <a:t>Africii</a:t>
            </a:r>
            <a:r>
              <a:rPr lang="en-US" b="1" i="1" dirty="0" smtClean="0">
                <a:latin typeface="Century Schoolbook" pitchFamily="18" charset="0"/>
              </a:rPr>
              <a:t> </a:t>
            </a:r>
          </a:p>
          <a:p>
            <a:pPr>
              <a:buNone/>
            </a:pPr>
            <a:r>
              <a:rPr lang="en-US" dirty="0" smtClean="0">
                <a:solidFill>
                  <a:schemeClr val="accent4">
                    <a:lumMod val="75000"/>
                  </a:schemeClr>
                </a:solidFill>
                <a:latin typeface="Century Schoolbook" pitchFamily="18" charset="0"/>
              </a:rPr>
              <a:t>(Botswana</a:t>
            </a:r>
            <a:r>
              <a:rPr lang="en-US" dirty="0" smtClean="0">
                <a:solidFill>
                  <a:schemeClr val="accent4">
                    <a:lumMod val="75000"/>
                  </a:schemeClr>
                </a:solidFill>
                <a:latin typeface="Century Schoolbook" pitchFamily="18" charset="0"/>
              </a:rPr>
              <a:t>, Lesotho, Namibia, Swaziland)</a:t>
            </a:r>
            <a:endParaRPr lang="it-IT" dirty="0" smtClean="0">
              <a:solidFill>
                <a:schemeClr val="accent4">
                  <a:lumMod val="75000"/>
                </a:schemeClr>
              </a:solidFill>
              <a:latin typeface="Century Schoolbook" pitchFamily="18" charset="0"/>
            </a:endParaRPr>
          </a:p>
          <a:p>
            <a:pPr>
              <a:buNone/>
            </a:pPr>
            <a:endParaRPr lang="en-US" dirty="0"/>
          </a:p>
        </p:txBody>
      </p:sp>
    </p:spTree>
  </p:cSld>
  <p:clrMapOvr>
    <a:masterClrMapping/>
  </p:clrMapOvr>
  <p:transition spd="med">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86800" cy="838200"/>
          </a:xfrm>
        </p:spPr>
        <p:txBody>
          <a:bodyPr>
            <a:normAutofit fontScale="90000"/>
          </a:bodyPr>
          <a:lstStyle/>
          <a:p>
            <a:pPr algn="ctr"/>
            <a:r>
              <a:rPr lang="en-US" b="1" dirty="0" smtClean="0">
                <a:effectLst>
                  <a:outerShdw blurRad="38100" dist="38100" dir="2700000" algn="tl">
                    <a:srgbClr val="000000">
                      <a:alpha val="43137"/>
                    </a:srgbClr>
                  </a:outerShdw>
                  <a:reflection blurRad="12700" stA="48000" endA="300" endPos="55000" dir="5400000" sy="-90000" algn="bl" rotWithShape="0"/>
                </a:effectLst>
                <a:latin typeface="Century Schoolbook" pitchFamily="18" charset="0"/>
              </a:rPr>
              <a:t>Condi</a:t>
            </a:r>
            <a:r>
              <a:rPr lang="ro-RO" b="1" dirty="0" smtClean="0">
                <a:effectLst>
                  <a:outerShdw blurRad="38100" dist="38100" dir="2700000" algn="tl">
                    <a:srgbClr val="000000">
                      <a:alpha val="43137"/>
                    </a:srgbClr>
                  </a:outerShdw>
                  <a:reflection blurRad="12700" stA="48000" endA="300" endPos="55000" dir="5400000" sy="-90000" algn="bl" rotWithShape="0"/>
                </a:effectLst>
                <a:latin typeface="Century Schoolbook" pitchFamily="18" charset="0"/>
              </a:rPr>
              <a:t>ţii de mediu</a:t>
            </a:r>
            <a:r>
              <a:rPr lang="en-US" b="1" dirty="0" smtClean="0">
                <a:effectLst>
                  <a:outerShdw blurRad="38100" dist="38100" dir="2700000" algn="tl">
                    <a:srgbClr val="000000">
                      <a:alpha val="43137"/>
                    </a:srgbClr>
                  </a:outerShdw>
                  <a:reflection blurRad="12700" stA="48000" endA="300" endPos="55000" dir="5400000" sy="-90000" algn="bl" rotWithShape="0"/>
                </a:effectLst>
                <a:latin typeface="Century Schoolbook" pitchFamily="18" charset="0"/>
              </a:rPr>
              <a:t/>
            </a:r>
            <a:br>
              <a:rPr lang="en-US" b="1" dirty="0" smtClean="0">
                <a:effectLst>
                  <a:outerShdw blurRad="38100" dist="38100" dir="2700000" algn="tl">
                    <a:srgbClr val="000000">
                      <a:alpha val="43137"/>
                    </a:srgbClr>
                  </a:outerShdw>
                  <a:reflection blurRad="12700" stA="48000" endA="300" endPos="55000" dir="5400000" sy="-90000" algn="bl" rotWithShape="0"/>
                </a:effectLst>
                <a:latin typeface="Century Schoolbook" pitchFamily="18" charset="0"/>
              </a:rPr>
            </a:br>
            <a:r>
              <a:rPr lang="vi-VN" b="1" dirty="0" smtClean="0">
                <a:effectLst>
                  <a:outerShdw blurRad="38100" dist="38100" dir="2700000" algn="tl">
                    <a:srgbClr val="000000">
                      <a:alpha val="43137"/>
                    </a:srgbClr>
                  </a:outerShdw>
                  <a:reflection blurRad="12700" stA="48000" endA="300" endPos="55000" dir="5400000" sy="-90000" algn="bl" rotWithShape="0"/>
                </a:effectLst>
                <a:latin typeface="Century Schoolbook" pitchFamily="18" charset="0"/>
              </a:rPr>
              <a:t>Tipuri de climă în Africa</a:t>
            </a:r>
            <a:r>
              <a:rPr lang="ro-RO" b="1" dirty="0" smtClean="0">
                <a:latin typeface="Century Schoolbook" pitchFamily="18" charset="0"/>
              </a:rPr>
              <a:t/>
            </a:r>
            <a:br>
              <a:rPr lang="ro-RO" b="1" dirty="0" smtClean="0">
                <a:latin typeface="Century Schoolbook" pitchFamily="18" charset="0"/>
              </a:rPr>
            </a:br>
            <a:endParaRPr lang="en-US" dirty="0">
              <a:latin typeface="Century Schoolbook" pitchFamily="18" charset="0"/>
            </a:endParaRPr>
          </a:p>
        </p:txBody>
      </p:sp>
      <p:sp>
        <p:nvSpPr>
          <p:cNvPr id="3" name="Content Placeholder 2"/>
          <p:cNvSpPr>
            <a:spLocks noGrp="1"/>
          </p:cNvSpPr>
          <p:nvPr>
            <p:ph idx="1"/>
          </p:nvPr>
        </p:nvSpPr>
        <p:spPr>
          <a:xfrm>
            <a:off x="304800" y="1295400"/>
            <a:ext cx="8686800" cy="5334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vi-VN" sz="2800" spc="50" dirty="0" smtClean="0">
                <a:ln w="11430"/>
                <a:solidFill>
                  <a:srgbClr val="C00000"/>
                </a:solidFill>
                <a:effectLst>
                  <a:outerShdw blurRad="38100" dist="38100" dir="2700000" algn="tl">
                    <a:srgbClr val="000000">
                      <a:alpha val="43137"/>
                    </a:srgbClr>
                  </a:outerShdw>
                </a:effectLst>
                <a:latin typeface="Century Schoolbook" pitchFamily="18" charset="0"/>
                <a:cs typeface="Microsoft Sans Serif" pitchFamily="34" charset="0"/>
              </a:rPr>
              <a:t>Clima ecuatorială </a:t>
            </a:r>
            <a:r>
              <a:rPr lang="vi-VN" sz="2800" spc="50" dirty="0" smtClean="0">
                <a:ln w="11430"/>
                <a:solidFill>
                  <a:schemeClr val="tx1"/>
                </a:solidFill>
                <a:latin typeface="Century Schoolbook" pitchFamily="18" charset="0"/>
                <a:cs typeface="Microsoft Sans Serif" pitchFamily="34" charset="0"/>
              </a:rPr>
              <a:t>care se întinde de o parte și de alta a Ecuatorului, cuprinzând bazinul fluviului Zair și coasta Golfului Guineei.</a:t>
            </a:r>
            <a:endParaRPr lang="en-US" sz="2800" spc="50" dirty="0" smtClean="0">
              <a:ln w="11430"/>
              <a:solidFill>
                <a:schemeClr val="tx1"/>
              </a:solidFill>
              <a:latin typeface="Century Schoolbook" pitchFamily="18" charset="0"/>
              <a:cs typeface="Microsoft Sans Serif" pitchFamily="34" charset="0"/>
            </a:endParaRPr>
          </a:p>
          <a:p>
            <a:pPr>
              <a:buNone/>
            </a:pPr>
            <a:r>
              <a:rPr lang="vi-VN" sz="2800" spc="50" dirty="0" smtClean="0">
                <a:ln w="11430"/>
                <a:solidFill>
                  <a:schemeClr val="tx1"/>
                </a:solidFill>
                <a:latin typeface="Century Schoolbook" pitchFamily="18" charset="0"/>
                <a:cs typeface="Microsoft Sans Serif" pitchFamily="34" charset="0"/>
              </a:rPr>
              <a:t>Principalele caracteristici ale acestui tip de climă sunt: temperaturi între 25-27 de grade Celsius și precipitații abundente.</a:t>
            </a:r>
            <a:endParaRPr lang="en-US" sz="2800" spc="50" dirty="0" smtClean="0">
              <a:ln w="11430"/>
              <a:solidFill>
                <a:schemeClr val="tx1"/>
              </a:solidFill>
              <a:latin typeface="Century Schoolbook" pitchFamily="18" charset="0"/>
              <a:cs typeface="Microsoft Sans Serif" pitchFamily="34" charset="0"/>
            </a:endParaRPr>
          </a:p>
          <a:p>
            <a:pPr>
              <a:buNone/>
            </a:pPr>
            <a:endParaRPr lang="en-US" sz="2800" spc="50" dirty="0" smtClean="0">
              <a:ln w="11430"/>
              <a:solidFill>
                <a:schemeClr val="tx1"/>
              </a:solidFill>
              <a:latin typeface="Century Schoolbook" pitchFamily="18" charset="0"/>
              <a:cs typeface="Microsoft Sans Serif" pitchFamily="34" charset="0"/>
            </a:endParaRPr>
          </a:p>
          <a:p>
            <a:pPr>
              <a:buNone/>
            </a:pPr>
            <a:r>
              <a:rPr lang="vi-VN" sz="2800" spc="50" dirty="0" smtClean="0">
                <a:ln w="11430"/>
                <a:solidFill>
                  <a:srgbClr val="C00000"/>
                </a:solidFill>
                <a:effectLst>
                  <a:outerShdw blurRad="38100" dist="38100" dir="2700000" algn="tl">
                    <a:srgbClr val="000000">
                      <a:alpha val="43137"/>
                    </a:srgbClr>
                  </a:outerShdw>
                </a:effectLst>
                <a:latin typeface="Century Schoolbook" pitchFamily="18" charset="0"/>
                <a:cs typeface="Microsoft Sans Serif" pitchFamily="34" charset="0"/>
              </a:rPr>
              <a:t>Clima subecuatorială </a:t>
            </a:r>
            <a:r>
              <a:rPr lang="vi-VN" sz="2800" spc="50" dirty="0" smtClean="0">
                <a:ln w="11430"/>
                <a:solidFill>
                  <a:schemeClr val="tx1"/>
                </a:solidFill>
                <a:latin typeface="Century Schoolbook" pitchFamily="18" charset="0"/>
                <a:cs typeface="Microsoft Sans Serif" pitchFamily="34" charset="0"/>
              </a:rPr>
              <a:t>este o zonă în care clima ajunge la </a:t>
            </a:r>
            <a:r>
              <a:rPr lang="vi-VN" sz="2800" spc="50" dirty="0" smtClean="0">
                <a:ln w="11430"/>
                <a:solidFill>
                  <a:schemeClr val="tx1"/>
                </a:solidFill>
                <a:latin typeface="Century Schoolbook" pitchFamily="18" charset="0"/>
                <a:cs typeface="Microsoft Sans Serif" pitchFamily="34" charset="0"/>
              </a:rPr>
              <a:t>+20</a:t>
            </a:r>
            <a:r>
              <a:rPr lang="ro-RO" sz="2800" spc="50" dirty="0" smtClean="0">
                <a:ln w="11430"/>
                <a:solidFill>
                  <a:schemeClr val="tx1"/>
                </a:solidFill>
                <a:latin typeface="Century Schoolbook" pitchFamily="18" charset="0"/>
                <a:cs typeface="Microsoft Sans Serif" pitchFamily="34" charset="0"/>
              </a:rPr>
              <a:t> </a:t>
            </a:r>
            <a:r>
              <a:rPr lang="vi-VN" sz="2800" spc="50" dirty="0" smtClean="0">
                <a:ln w="11430"/>
                <a:solidFill>
                  <a:schemeClr val="tx1"/>
                </a:solidFill>
                <a:latin typeface="Century Schoolbook" pitchFamily="18" charset="0"/>
                <a:cs typeface="Microsoft Sans Serif" pitchFamily="34" charset="0"/>
              </a:rPr>
              <a:t>de </a:t>
            </a:r>
            <a:r>
              <a:rPr lang="vi-VN" sz="2800" spc="50" dirty="0" smtClean="0">
                <a:ln w="11430"/>
                <a:solidFill>
                  <a:schemeClr val="tx1"/>
                </a:solidFill>
                <a:latin typeface="Century Schoolbook" pitchFamily="18" charset="0"/>
                <a:cs typeface="Microsoft Sans Serif" pitchFamily="34" charset="0"/>
              </a:rPr>
              <a:t>grade </a:t>
            </a:r>
            <a:r>
              <a:rPr lang="vi-VN" sz="2800" spc="50" dirty="0" smtClean="0">
                <a:ln w="11430"/>
                <a:solidFill>
                  <a:schemeClr val="tx1"/>
                </a:solidFill>
                <a:latin typeface="Century Schoolbook" pitchFamily="18" charset="0"/>
                <a:cs typeface="Microsoft Sans Serif" pitchFamily="34" charset="0"/>
              </a:rPr>
              <a:t>Celsius</a:t>
            </a:r>
            <a:r>
              <a:rPr lang="ro-RO" sz="2800" spc="50" dirty="0" smtClean="0">
                <a:ln w="11430"/>
                <a:solidFill>
                  <a:schemeClr val="tx1"/>
                </a:solidFill>
                <a:latin typeface="Century Schoolbook" pitchFamily="18" charset="0"/>
                <a:cs typeface="Microsoft Sans Serif" pitchFamily="34" charset="0"/>
              </a:rPr>
              <a:t>,</a:t>
            </a:r>
            <a:r>
              <a:rPr lang="vi-VN" sz="2800" spc="50" dirty="0" smtClean="0">
                <a:ln w="11430"/>
                <a:solidFill>
                  <a:schemeClr val="tx1"/>
                </a:solidFill>
                <a:latin typeface="Century Schoolbook" pitchFamily="18" charset="0"/>
                <a:cs typeface="Microsoft Sans Serif" pitchFamily="34" charset="0"/>
              </a:rPr>
              <a:t> </a:t>
            </a:r>
            <a:r>
              <a:rPr lang="vi-VN" sz="2800" spc="50" dirty="0" smtClean="0">
                <a:ln w="11430"/>
                <a:solidFill>
                  <a:schemeClr val="tx1"/>
                </a:solidFill>
                <a:latin typeface="Century Schoolbook" pitchFamily="18" charset="0"/>
                <a:cs typeface="Microsoft Sans Serif" pitchFamily="34" charset="0"/>
              </a:rPr>
              <a:t>iar precipitațiile creează două anotimpuri </a:t>
            </a:r>
            <a:r>
              <a:rPr lang="vi-VN" sz="2800" spc="50" dirty="0" smtClean="0">
                <a:ln w="11430"/>
                <a:solidFill>
                  <a:schemeClr val="tx1"/>
                </a:solidFill>
                <a:latin typeface="Century Schoolbook" pitchFamily="18" charset="0"/>
                <a:cs typeface="Microsoft Sans Serif" pitchFamily="34" charset="0"/>
              </a:rPr>
              <a:t>(ploios </a:t>
            </a:r>
            <a:r>
              <a:rPr lang="vi-VN" sz="2800" spc="50" dirty="0" smtClean="0">
                <a:ln w="11430"/>
                <a:solidFill>
                  <a:schemeClr val="tx1"/>
                </a:solidFill>
                <a:latin typeface="Century Schoolbook" pitchFamily="18" charset="0"/>
                <a:cs typeface="Microsoft Sans Serif" pitchFamily="34" charset="0"/>
              </a:rPr>
              <a:t>și </a:t>
            </a:r>
            <a:r>
              <a:rPr lang="vi-VN" sz="2800" spc="50" dirty="0" smtClean="0">
                <a:ln w="11430"/>
                <a:solidFill>
                  <a:schemeClr val="tx1"/>
                </a:solidFill>
                <a:latin typeface="Century Schoolbook" pitchFamily="18" charset="0"/>
                <a:cs typeface="Microsoft Sans Serif" pitchFamily="34" charset="0"/>
              </a:rPr>
              <a:t>secetos).</a:t>
            </a:r>
            <a:r>
              <a:rPr lang="en-US" sz="2800" dirty="0" smtClean="0"/>
              <a:t> </a:t>
            </a:r>
            <a:endParaRPr lang="en-US" sz="2800" spc="50" dirty="0" smtClean="0">
              <a:ln w="11430"/>
              <a:solidFill>
                <a:schemeClr val="tx1"/>
              </a:solidFill>
              <a:latin typeface="Century Schoolbook" pitchFamily="18" charset="0"/>
              <a:cs typeface="Microsoft Sans Serif" pitchFamily="34" charset="0"/>
            </a:endParaRPr>
          </a:p>
          <a:p>
            <a:pPr>
              <a:buNone/>
            </a:pPr>
            <a:endParaRPr lang="vi-VN"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buNone/>
            </a:pPr>
            <a:endParaRPr lang="ro-RO"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entury Schoolbook" pitchFamily="18" charset="0"/>
            </a:endParaRPr>
          </a:p>
        </p:txBody>
      </p:sp>
    </p:spTree>
  </p:cSld>
  <p:clrMapOvr>
    <a:masterClrMapping/>
  </p:clrMapOvr>
  <p:transition spd="med">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
            <a:ext cx="8686800" cy="6096000"/>
          </a:xfrm>
        </p:spPr>
        <p:txBody>
          <a:bodyPr>
            <a:normAutofit fontScale="92500" lnSpcReduction="20000"/>
          </a:bodyPr>
          <a:lstStyle/>
          <a:p>
            <a:pPr algn="just">
              <a:buNone/>
            </a:pPr>
            <a:r>
              <a:rPr lang="vi-VN" sz="2800" dirty="0" smtClean="0">
                <a:solidFill>
                  <a:srgbClr val="C00000"/>
                </a:solidFill>
                <a:effectLst>
                  <a:outerShdw blurRad="38100" dist="38100" dir="2700000" algn="tl">
                    <a:srgbClr val="000000">
                      <a:alpha val="43137"/>
                    </a:srgbClr>
                  </a:outerShdw>
                </a:effectLst>
                <a:latin typeface="Century Schoolbook" pitchFamily="18" charset="0"/>
              </a:rPr>
              <a:t>Clima tropical </a:t>
            </a:r>
            <a:r>
              <a:rPr lang="vi-VN" sz="2800" dirty="0" smtClean="0">
                <a:latin typeface="Century Schoolbook" pitchFamily="18" charset="0"/>
              </a:rPr>
              <a:t>uscată (deșertică) se caracterizează prin precipitații reduse și temperaturi ridicate. Aceasta se găsește în deșertul </a:t>
            </a:r>
            <a:r>
              <a:rPr lang="vi-VN" sz="2800" dirty="0" smtClean="0">
                <a:solidFill>
                  <a:schemeClr val="accent2">
                    <a:lumMod val="50000"/>
                  </a:schemeClr>
                </a:solidFill>
                <a:latin typeface="Century Schoolbook" pitchFamily="18" charset="0"/>
              </a:rPr>
              <a:t>Sahara și Kalahari.</a:t>
            </a:r>
            <a:r>
              <a:rPr lang="en-US" sz="2800" dirty="0" smtClean="0">
                <a:solidFill>
                  <a:schemeClr val="accent2">
                    <a:lumMod val="50000"/>
                  </a:schemeClr>
                </a:solidFill>
                <a:latin typeface="Century Schoolbook" pitchFamily="18" charset="0"/>
              </a:rPr>
              <a:t> </a:t>
            </a:r>
            <a:r>
              <a:rPr lang="en-US" sz="2800" dirty="0" err="1" smtClean="0">
                <a:solidFill>
                  <a:schemeClr val="accent2">
                    <a:lumMod val="50000"/>
                  </a:schemeClr>
                </a:solidFill>
                <a:latin typeface="Century Schoolbook" pitchFamily="18" charset="0"/>
              </a:rPr>
              <a:t>Precipitatii</a:t>
            </a:r>
            <a:r>
              <a:rPr lang="en-US" sz="2800" dirty="0" smtClean="0">
                <a:solidFill>
                  <a:schemeClr val="accent2">
                    <a:lumMod val="50000"/>
                  </a:schemeClr>
                </a:solidFill>
                <a:latin typeface="Century Schoolbook" pitchFamily="18" charset="0"/>
              </a:rPr>
              <a:t> </a:t>
            </a:r>
            <a:r>
              <a:rPr lang="en-US" sz="2800" dirty="0" err="1" smtClean="0">
                <a:solidFill>
                  <a:schemeClr val="accent2">
                    <a:lumMod val="50000"/>
                  </a:schemeClr>
                </a:solidFill>
                <a:latin typeface="Century Schoolbook" pitchFamily="18" charset="0"/>
              </a:rPr>
              <a:t>extrem</a:t>
            </a:r>
            <a:r>
              <a:rPr lang="en-US" sz="2800" dirty="0" smtClean="0">
                <a:solidFill>
                  <a:schemeClr val="accent2">
                    <a:lumMod val="50000"/>
                  </a:schemeClr>
                </a:solidFill>
                <a:latin typeface="Century Schoolbook" pitchFamily="18" charset="0"/>
              </a:rPr>
              <a:t> de </a:t>
            </a:r>
            <a:r>
              <a:rPr lang="en-US" sz="2800" dirty="0" err="1" smtClean="0">
                <a:solidFill>
                  <a:schemeClr val="accent2">
                    <a:lumMod val="50000"/>
                  </a:schemeClr>
                </a:solidFill>
                <a:latin typeface="Century Schoolbook" pitchFamily="18" charset="0"/>
              </a:rPr>
              <a:t>reduse</a:t>
            </a:r>
            <a:r>
              <a:rPr lang="en-US" sz="2800" dirty="0" smtClean="0">
                <a:solidFill>
                  <a:schemeClr val="accent2">
                    <a:lumMod val="50000"/>
                  </a:schemeClr>
                </a:solidFill>
                <a:latin typeface="Century Schoolbook" pitchFamily="18" charset="0"/>
              </a:rPr>
              <a:t> </a:t>
            </a:r>
            <a:r>
              <a:rPr lang="en-US" sz="2800" dirty="0" smtClean="0">
                <a:solidFill>
                  <a:schemeClr val="accent2">
                    <a:lumMod val="50000"/>
                  </a:schemeClr>
                </a:solidFill>
                <a:latin typeface="Century Schoolbook" pitchFamily="18" charset="0"/>
              </a:rPr>
              <a:t>(</a:t>
            </a:r>
            <a:r>
              <a:rPr lang="ro-RO" sz="2800" dirty="0" smtClean="0">
                <a:solidFill>
                  <a:schemeClr val="accent2">
                    <a:lumMod val="50000"/>
                  </a:schemeClr>
                </a:solidFill>
                <a:latin typeface="Century Schoolbook" pitchFamily="18" charset="0"/>
              </a:rPr>
              <a:t>î</a:t>
            </a:r>
            <a:r>
              <a:rPr lang="en-US" sz="2800" dirty="0" err="1" smtClean="0">
                <a:solidFill>
                  <a:schemeClr val="accent2">
                    <a:lumMod val="50000"/>
                  </a:schemeClr>
                </a:solidFill>
                <a:latin typeface="Century Schoolbook" pitchFamily="18" charset="0"/>
              </a:rPr>
              <a:t>ntre</a:t>
            </a:r>
            <a:r>
              <a:rPr lang="en-US" sz="2800" dirty="0" smtClean="0">
                <a:solidFill>
                  <a:schemeClr val="accent2">
                    <a:lumMod val="50000"/>
                  </a:schemeClr>
                </a:solidFill>
                <a:latin typeface="Century Schoolbook" pitchFamily="18" charset="0"/>
              </a:rPr>
              <a:t> </a:t>
            </a:r>
            <a:r>
              <a:rPr lang="en-US" sz="2800" dirty="0" smtClean="0">
                <a:solidFill>
                  <a:schemeClr val="accent2">
                    <a:lumMod val="50000"/>
                  </a:schemeClr>
                </a:solidFill>
                <a:latin typeface="Century Schoolbook" pitchFamily="18" charset="0"/>
              </a:rPr>
              <a:t>50-150 mm </a:t>
            </a:r>
            <a:r>
              <a:rPr lang="en-US" sz="2800" dirty="0" err="1" smtClean="0">
                <a:solidFill>
                  <a:schemeClr val="accent2">
                    <a:lumMod val="50000"/>
                  </a:schemeClr>
                </a:solidFill>
                <a:latin typeface="Century Schoolbook" pitchFamily="18" charset="0"/>
              </a:rPr>
              <a:t>anual</a:t>
            </a:r>
            <a:r>
              <a:rPr lang="en-US" sz="2800" dirty="0" smtClean="0">
                <a:solidFill>
                  <a:schemeClr val="accent2">
                    <a:lumMod val="50000"/>
                  </a:schemeClr>
                </a:solidFill>
                <a:latin typeface="Century Schoolbook" pitchFamily="18" charset="0"/>
              </a:rPr>
              <a:t>) </a:t>
            </a:r>
          </a:p>
          <a:p>
            <a:pPr algn="just">
              <a:buNone/>
            </a:pPr>
            <a:endParaRPr lang="vi-VN" sz="2800" dirty="0" smtClean="0">
              <a:latin typeface="Century Schoolbook" pitchFamily="18" charset="0"/>
            </a:endParaRPr>
          </a:p>
          <a:p>
            <a:pPr algn="just">
              <a:buNone/>
            </a:pPr>
            <a:r>
              <a:rPr lang="vi-VN" sz="2800" dirty="0" smtClean="0">
                <a:solidFill>
                  <a:srgbClr val="C00000"/>
                </a:solidFill>
                <a:effectLst>
                  <a:outerShdw blurRad="38100" dist="38100" dir="2700000" algn="tl">
                    <a:srgbClr val="000000">
                      <a:alpha val="43137"/>
                    </a:srgbClr>
                  </a:outerShdw>
                </a:effectLst>
                <a:latin typeface="Century Schoolbook" pitchFamily="18" charset="0"/>
              </a:rPr>
              <a:t>Climă tropical-oceanică </a:t>
            </a:r>
            <a:r>
              <a:rPr lang="vi-VN" sz="2800" dirty="0" smtClean="0">
                <a:latin typeface="Century Schoolbook" pitchFamily="18" charset="0"/>
              </a:rPr>
              <a:t>în Africa insulară ex. (I. Madagascar s.a.). </a:t>
            </a:r>
            <a:endParaRPr lang="en-US" sz="2800" dirty="0" smtClean="0">
              <a:latin typeface="Century Schoolbook" pitchFamily="18" charset="0"/>
            </a:endParaRPr>
          </a:p>
          <a:p>
            <a:pPr algn="just">
              <a:buNone/>
            </a:pPr>
            <a:r>
              <a:rPr lang="vi-VN" sz="2800" dirty="0" smtClean="0">
                <a:latin typeface="Century Schoolbook" pitchFamily="18" charset="0"/>
              </a:rPr>
              <a:t>Climă subtropicală în extremitățile Africi (în nord și sud ) au o climă mediterană. </a:t>
            </a:r>
            <a:endParaRPr lang="en-US" sz="2800" dirty="0" smtClean="0">
              <a:latin typeface="Century Schoolbook" pitchFamily="18" charset="0"/>
            </a:endParaRPr>
          </a:p>
          <a:p>
            <a:pPr algn="just">
              <a:buNone/>
            </a:pPr>
            <a:r>
              <a:rPr lang="vi-VN" sz="2800" dirty="0" smtClean="0">
                <a:latin typeface="Century Schoolbook" pitchFamily="18" charset="0"/>
              </a:rPr>
              <a:t>În zona subtropicală se deosebesc două anotimpuri unul blând și </a:t>
            </a:r>
            <a:r>
              <a:rPr lang="vi-VN" sz="2800" dirty="0" smtClean="0">
                <a:latin typeface="Century Schoolbook" pitchFamily="18" charset="0"/>
              </a:rPr>
              <a:t>umed</a:t>
            </a:r>
            <a:r>
              <a:rPr lang="ro-RO" sz="2800" dirty="0">
                <a:latin typeface="Century Schoolbook" pitchFamily="18" charset="0"/>
              </a:rPr>
              <a:t>,</a:t>
            </a:r>
            <a:r>
              <a:rPr lang="vi-VN" sz="2800" dirty="0" smtClean="0">
                <a:latin typeface="Century Schoolbook" pitchFamily="18" charset="0"/>
              </a:rPr>
              <a:t> </a:t>
            </a:r>
            <a:r>
              <a:rPr lang="vi-VN" sz="2800" dirty="0" smtClean="0">
                <a:latin typeface="Century Schoolbook" pitchFamily="18" charset="0"/>
              </a:rPr>
              <a:t>altul cald și secetos. </a:t>
            </a:r>
            <a:endParaRPr lang="en-US" sz="2800" dirty="0" smtClean="0">
              <a:latin typeface="Century Schoolbook" pitchFamily="18" charset="0"/>
            </a:endParaRPr>
          </a:p>
          <a:p>
            <a:pPr algn="just">
              <a:buNone/>
            </a:pPr>
            <a:r>
              <a:rPr lang="vi-VN" sz="2800" dirty="0" smtClean="0">
                <a:latin typeface="Century Schoolbook" pitchFamily="18" charset="0"/>
              </a:rPr>
              <a:t>Regiunile muntoase ale Africii au o climă etajată pe altitudine, care începe cu un climat rece în: ( Podișul Înalt al Etipiei, munții Kenya și Kilimanjaro</a:t>
            </a:r>
            <a:r>
              <a:rPr lang="vi-VN" sz="2800" dirty="0" smtClean="0">
                <a:latin typeface="Century Schoolbook" pitchFamily="18" charset="0"/>
              </a:rPr>
              <a:t>.</a:t>
            </a:r>
            <a:r>
              <a:rPr lang="ro-RO" sz="2800" dirty="0" smtClean="0">
                <a:latin typeface="Century Schoolbook" pitchFamily="18" charset="0"/>
              </a:rPr>
              <a:t> </a:t>
            </a:r>
            <a:r>
              <a:rPr lang="en-US" sz="2800" dirty="0" err="1" smtClean="0">
                <a:latin typeface="Century Schoolbook" pitchFamily="18" charset="0"/>
              </a:rPr>
              <a:t>Altitudinea</a:t>
            </a:r>
            <a:r>
              <a:rPr lang="en-US" sz="2800" dirty="0" smtClean="0">
                <a:latin typeface="Century Schoolbook" pitchFamily="18" charset="0"/>
              </a:rPr>
              <a:t> </a:t>
            </a:r>
            <a:r>
              <a:rPr lang="en-US" sz="2800" dirty="0" err="1" smtClean="0">
                <a:latin typeface="Century Schoolbook" pitchFamily="18" charset="0"/>
              </a:rPr>
              <a:t>medie</a:t>
            </a:r>
            <a:r>
              <a:rPr lang="en-US" sz="2800" dirty="0" smtClean="0">
                <a:latin typeface="Century Schoolbook" pitchFamily="18" charset="0"/>
              </a:rPr>
              <a:t> a </a:t>
            </a:r>
            <a:r>
              <a:rPr lang="en-US" sz="2800" dirty="0" err="1" smtClean="0">
                <a:latin typeface="Century Schoolbook" pitchFamily="18" charset="0"/>
              </a:rPr>
              <a:t>continentului</a:t>
            </a:r>
            <a:r>
              <a:rPr lang="en-US" sz="2800" dirty="0" smtClean="0">
                <a:latin typeface="Century Schoolbook" pitchFamily="18" charset="0"/>
              </a:rPr>
              <a:t> </a:t>
            </a:r>
            <a:r>
              <a:rPr lang="en-US" sz="2800" dirty="0" err="1" smtClean="0">
                <a:latin typeface="Century Schoolbook" pitchFamily="18" charset="0"/>
              </a:rPr>
              <a:t>este</a:t>
            </a:r>
            <a:r>
              <a:rPr lang="en-US" sz="2800" dirty="0" smtClean="0">
                <a:latin typeface="Century Schoolbook" pitchFamily="18" charset="0"/>
              </a:rPr>
              <a:t> de 700 </a:t>
            </a:r>
            <a:r>
              <a:rPr lang="en-US" sz="2800" dirty="0" smtClean="0">
                <a:latin typeface="Century Schoolbook" pitchFamily="18" charset="0"/>
              </a:rPr>
              <a:t>m</a:t>
            </a:r>
            <a:r>
              <a:rPr lang="ro-RO" sz="2800" dirty="0" smtClean="0">
                <a:latin typeface="Century Schoolbook" pitchFamily="18" charset="0"/>
              </a:rPr>
              <a:t>,</a:t>
            </a:r>
            <a:r>
              <a:rPr lang="en-US" sz="2800" dirty="0" smtClean="0">
                <a:latin typeface="Century Schoolbook" pitchFamily="18" charset="0"/>
              </a:rPr>
              <a:t> </a:t>
            </a:r>
            <a:r>
              <a:rPr lang="en-US" sz="2800" dirty="0" err="1" smtClean="0">
                <a:latin typeface="Century Schoolbook" pitchFamily="18" charset="0"/>
              </a:rPr>
              <a:t>iar</a:t>
            </a:r>
            <a:r>
              <a:rPr lang="en-US" sz="2800" dirty="0" smtClean="0">
                <a:latin typeface="Century Schoolbook" pitchFamily="18" charset="0"/>
              </a:rPr>
              <a:t> </a:t>
            </a:r>
            <a:r>
              <a:rPr lang="en-US" sz="2800" dirty="0" err="1" smtClean="0">
                <a:latin typeface="Century Schoolbook" pitchFamily="18" charset="0"/>
              </a:rPr>
              <a:t>altitudinea</a:t>
            </a:r>
            <a:r>
              <a:rPr lang="en-US" sz="2800" dirty="0" smtClean="0">
                <a:latin typeface="Century Schoolbook" pitchFamily="18" charset="0"/>
              </a:rPr>
              <a:t> </a:t>
            </a:r>
            <a:r>
              <a:rPr lang="en-US" sz="2800" dirty="0" smtClean="0">
                <a:solidFill>
                  <a:srgbClr val="FF0000"/>
                </a:solidFill>
                <a:latin typeface="Century Schoolbook" pitchFamily="18" charset="0"/>
              </a:rPr>
              <a:t>maxim</a:t>
            </a:r>
            <a:r>
              <a:rPr lang="ro-RO" sz="2800" dirty="0" smtClean="0">
                <a:solidFill>
                  <a:srgbClr val="FF0000"/>
                </a:solidFill>
                <a:latin typeface="Century Schoolbook" pitchFamily="18" charset="0"/>
              </a:rPr>
              <a:t>ă</a:t>
            </a:r>
            <a:r>
              <a:rPr lang="en-US" sz="2800" dirty="0" smtClean="0">
                <a:solidFill>
                  <a:srgbClr val="FF0000"/>
                </a:solidFill>
                <a:latin typeface="Century Schoolbook" pitchFamily="18" charset="0"/>
              </a:rPr>
              <a:t> </a:t>
            </a:r>
            <a:r>
              <a:rPr lang="en-US" sz="2800" dirty="0" smtClean="0">
                <a:latin typeface="Century Schoolbook" pitchFamily="18" charset="0"/>
              </a:rPr>
              <a:t>a </a:t>
            </a:r>
            <a:r>
              <a:rPr lang="en-US" sz="2800" dirty="0" err="1" smtClean="0">
                <a:latin typeface="Century Schoolbook" pitchFamily="18" charset="0"/>
              </a:rPr>
              <a:t>continentului</a:t>
            </a:r>
            <a:r>
              <a:rPr lang="en-US" sz="2800" dirty="0" smtClean="0">
                <a:latin typeface="Century Schoolbook" pitchFamily="18" charset="0"/>
              </a:rPr>
              <a:t> </a:t>
            </a:r>
            <a:r>
              <a:rPr lang="en-US" sz="2800" dirty="0" err="1" smtClean="0">
                <a:latin typeface="Century Schoolbook" pitchFamily="18" charset="0"/>
              </a:rPr>
              <a:t>este</a:t>
            </a:r>
            <a:r>
              <a:rPr lang="en-US" sz="2800" dirty="0" smtClean="0">
                <a:latin typeface="Century Schoolbook" pitchFamily="18" charset="0"/>
              </a:rPr>
              <a:t> de 5895 m (</a:t>
            </a:r>
            <a:r>
              <a:rPr lang="en-US" sz="2800" dirty="0" err="1" smtClean="0">
                <a:latin typeface="Century Schoolbook" pitchFamily="18" charset="0"/>
              </a:rPr>
              <a:t>Varful</a:t>
            </a:r>
            <a:r>
              <a:rPr lang="en-US" sz="2800" dirty="0" smtClean="0">
                <a:latin typeface="Century Schoolbook" pitchFamily="18" charset="0"/>
              </a:rPr>
              <a:t> Kilimanjaro). </a:t>
            </a:r>
          </a:p>
          <a:p>
            <a:pPr>
              <a:buNone/>
            </a:pPr>
            <a:endParaRPr lang="vi-VN" sz="2800" dirty="0" smtClean="0">
              <a:latin typeface="Century Schoolbook" pitchFamily="18" charset="0"/>
            </a:endParaRPr>
          </a:p>
          <a:p>
            <a:endParaRPr lang="en-US" dirty="0"/>
          </a:p>
        </p:txBody>
      </p:sp>
    </p:spTree>
  </p:cSld>
  <p:clrMapOvr>
    <a:masterClrMapping/>
  </p:clrMapOvr>
  <p:transition spd="med">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0"/>
            <a:ext cx="8686800" cy="6858000"/>
          </a:xfrm>
        </p:spPr>
        <p:txBody>
          <a:bodyPr>
            <a:normAutofit/>
          </a:bodyPr>
          <a:lstStyle/>
          <a:p>
            <a:r>
              <a:rPr lang="en-US" sz="1800" dirty="0" err="1" smtClean="0">
                <a:latin typeface="Century Schoolbook" pitchFamily="18" charset="0"/>
              </a:rPr>
              <a:t>Temperatura</a:t>
            </a:r>
            <a:r>
              <a:rPr lang="en-US" sz="1800" dirty="0" smtClean="0">
                <a:latin typeface="Century Schoolbook" pitchFamily="18" charset="0"/>
              </a:rPr>
              <a:t> </a:t>
            </a:r>
            <a:r>
              <a:rPr lang="en-US" sz="1800" dirty="0" err="1" smtClean="0">
                <a:latin typeface="Century Schoolbook" pitchFamily="18" charset="0"/>
              </a:rPr>
              <a:t>cea</a:t>
            </a:r>
            <a:r>
              <a:rPr lang="en-US" sz="1800" dirty="0" smtClean="0">
                <a:latin typeface="Century Schoolbook" pitchFamily="18" charset="0"/>
              </a:rPr>
              <a:t> </a:t>
            </a:r>
            <a:r>
              <a:rPr lang="en-US" sz="1800" dirty="0" err="1" smtClean="0">
                <a:latin typeface="Century Schoolbook" pitchFamily="18" charset="0"/>
              </a:rPr>
              <a:t>mai</a:t>
            </a:r>
            <a:r>
              <a:rPr lang="en-US" sz="1800" dirty="0" smtClean="0">
                <a:latin typeface="Century Schoolbook" pitchFamily="18" charset="0"/>
              </a:rPr>
              <a:t> </a:t>
            </a:r>
            <a:r>
              <a:rPr lang="en-US" sz="1800" dirty="0" err="1" smtClean="0">
                <a:solidFill>
                  <a:srgbClr val="FF0000"/>
                </a:solidFill>
                <a:latin typeface="Century Schoolbook" pitchFamily="18" charset="0"/>
              </a:rPr>
              <a:t>ridicat</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 </a:t>
            </a:r>
            <a:r>
              <a:rPr lang="en-US" sz="1800" dirty="0" smtClean="0">
                <a:solidFill>
                  <a:srgbClr val="FF0000"/>
                </a:solidFill>
                <a:latin typeface="Century Schoolbook" pitchFamily="18" charset="0"/>
              </a:rPr>
              <a:t>58 </a:t>
            </a:r>
            <a:r>
              <a:rPr lang="en-US" sz="1800" dirty="0" smtClean="0">
                <a:solidFill>
                  <a:srgbClr val="FF0000"/>
                </a:solidFill>
                <a:latin typeface="Century Schoolbook" pitchFamily="18" charset="0"/>
              </a:rPr>
              <a:t>C </a:t>
            </a:r>
            <a:r>
              <a:rPr lang="en-US" sz="1800" dirty="0" smtClean="0">
                <a:latin typeface="Century Schoolbook" pitchFamily="18" charset="0"/>
              </a:rPr>
              <a:t>s-a </a:t>
            </a:r>
            <a:r>
              <a:rPr lang="ro-RO" sz="1800" dirty="0" err="1" smtClean="0">
                <a:solidFill>
                  <a:srgbClr val="FF0000"/>
                </a:solidFill>
                <a:latin typeface="Century Schoolbook" pitchFamily="18" charset="0"/>
              </a:rPr>
              <a:t>î</a:t>
            </a:r>
            <a:r>
              <a:rPr lang="en-US" sz="1800" dirty="0" err="1" smtClean="0">
                <a:solidFill>
                  <a:srgbClr val="FF0000"/>
                </a:solidFill>
                <a:latin typeface="Century Schoolbook" pitchFamily="18" charset="0"/>
              </a:rPr>
              <a:t>nregistrat</a:t>
            </a:r>
            <a:r>
              <a:rPr lang="en-US" sz="1800" dirty="0" smtClean="0">
                <a:solidFill>
                  <a:srgbClr val="FF0000"/>
                </a:solidFill>
                <a:latin typeface="Century Schoolbook" pitchFamily="18" charset="0"/>
              </a:rPr>
              <a:t> </a:t>
            </a:r>
            <a:r>
              <a:rPr lang="en-US" sz="1800" dirty="0" smtClean="0">
                <a:latin typeface="Century Schoolbook" pitchFamily="18" charset="0"/>
              </a:rPr>
              <a:t>la </a:t>
            </a:r>
            <a:r>
              <a:rPr lang="en-US" sz="1800" dirty="0" err="1" smtClean="0">
                <a:latin typeface="Century Schoolbook" pitchFamily="18" charset="0"/>
              </a:rPr>
              <a:t>Azizizah</a:t>
            </a:r>
            <a:r>
              <a:rPr lang="en-US" sz="1800" dirty="0" smtClean="0">
                <a:latin typeface="Century Schoolbook" pitchFamily="18" charset="0"/>
              </a:rPr>
              <a:t> (</a:t>
            </a:r>
            <a:r>
              <a:rPr lang="en-US" sz="1800" dirty="0" err="1" smtClean="0">
                <a:latin typeface="Century Schoolbook" pitchFamily="18" charset="0"/>
              </a:rPr>
              <a:t>Libia</a:t>
            </a:r>
            <a:r>
              <a:rPr lang="en-US" sz="1800" dirty="0" smtClean="0">
                <a:latin typeface="Century Schoolbook" pitchFamily="18" charset="0"/>
              </a:rPr>
              <a:t>) la 13 sept. 1922. </a:t>
            </a:r>
            <a:r>
              <a:rPr lang="en-US" sz="1800" dirty="0" err="1" smtClean="0">
                <a:latin typeface="Century Schoolbook" pitchFamily="18" charset="0"/>
              </a:rPr>
              <a:t>Valorile</a:t>
            </a:r>
            <a:r>
              <a:rPr lang="en-US" sz="1800" dirty="0" smtClean="0">
                <a:latin typeface="Century Schoolbook" pitchFamily="18" charset="0"/>
              </a:rPr>
              <a:t> </a:t>
            </a:r>
            <a:r>
              <a:rPr lang="en-US" sz="1800" dirty="0" err="1" smtClean="0">
                <a:latin typeface="Century Schoolbook" pitchFamily="18" charset="0"/>
              </a:rPr>
              <a:t>termice</a:t>
            </a:r>
            <a:r>
              <a:rPr lang="en-US" sz="1800" dirty="0" smtClean="0">
                <a:latin typeface="Century Schoolbook" pitchFamily="18" charset="0"/>
              </a:rPr>
              <a:t> de </a:t>
            </a:r>
            <a:r>
              <a:rPr lang="en-US" sz="1800" dirty="0" err="1" smtClean="0">
                <a:latin typeface="Century Schoolbook" pitchFamily="18" charset="0"/>
              </a:rPr>
              <a:t>peste</a:t>
            </a:r>
            <a:r>
              <a:rPr lang="en-US" sz="1800" dirty="0" smtClean="0">
                <a:latin typeface="Century Schoolbook" pitchFamily="18" charset="0"/>
              </a:rPr>
              <a:t> </a:t>
            </a:r>
            <a:r>
              <a:rPr lang="en-US" sz="1800" dirty="0" smtClean="0">
                <a:solidFill>
                  <a:srgbClr val="FF6600"/>
                </a:solidFill>
                <a:latin typeface="Century Schoolbook" pitchFamily="18" charset="0"/>
              </a:rPr>
              <a:t>40 </a:t>
            </a:r>
            <a:r>
              <a:rPr lang="en-US" sz="1800" dirty="0" smtClean="0">
                <a:solidFill>
                  <a:srgbClr val="FF6600"/>
                </a:solidFill>
                <a:latin typeface="Century Schoolbook" pitchFamily="18" charset="0"/>
              </a:rPr>
              <a:t>C</a:t>
            </a:r>
            <a:r>
              <a:rPr lang="en-US" sz="1800" dirty="0" smtClean="0">
                <a:latin typeface="Century Schoolbook" pitchFamily="18" charset="0"/>
              </a:rPr>
              <a:t> </a:t>
            </a:r>
            <a:r>
              <a:rPr lang="en-US" sz="1800" dirty="0" err="1" smtClean="0">
                <a:latin typeface="Century Schoolbook" pitchFamily="18" charset="0"/>
              </a:rPr>
              <a:t>sunt</a:t>
            </a:r>
            <a:r>
              <a:rPr lang="en-US" sz="1800" dirty="0" smtClean="0">
                <a:latin typeface="Century Schoolbook" pitchFamily="18" charset="0"/>
              </a:rPr>
              <a:t> </a:t>
            </a:r>
            <a:r>
              <a:rPr lang="en-US" sz="1800" dirty="0" err="1" smtClean="0">
                <a:latin typeface="Century Schoolbook" pitchFamily="18" charset="0"/>
              </a:rPr>
              <a:t>frecvente</a:t>
            </a:r>
            <a:r>
              <a:rPr lang="en-US" sz="1800" dirty="0" smtClean="0">
                <a:latin typeface="Century Schoolbook" pitchFamily="18" charset="0"/>
              </a:rPr>
              <a:t> </a:t>
            </a:r>
            <a:r>
              <a:rPr lang="ro-RO" sz="1800" dirty="0" smtClean="0">
                <a:solidFill>
                  <a:srgbClr val="FF0000"/>
                </a:solidFill>
                <a:latin typeface="Century Schoolbook" pitchFamily="18" charset="0"/>
              </a:rPr>
              <a:t>î</a:t>
            </a:r>
            <a:r>
              <a:rPr lang="en-US" sz="1800" dirty="0" smtClean="0">
                <a:solidFill>
                  <a:srgbClr val="FF0000"/>
                </a:solidFill>
                <a:latin typeface="Century Schoolbook" pitchFamily="18" charset="0"/>
              </a:rPr>
              <a:t>n </a:t>
            </a:r>
            <a:r>
              <a:rPr lang="ro-RO" sz="1800" dirty="0" err="1">
                <a:latin typeface="Century Schoolbook" pitchFamily="18" charset="0"/>
              </a:rPr>
              <a:t>î</a:t>
            </a:r>
            <a:r>
              <a:rPr lang="en-US" sz="1800" dirty="0" err="1" smtClean="0">
                <a:latin typeface="Century Schoolbook" pitchFamily="18" charset="0"/>
              </a:rPr>
              <a:t>ntreaga</a:t>
            </a:r>
            <a:r>
              <a:rPr lang="en-US" sz="1800" dirty="0" smtClean="0">
                <a:latin typeface="Century Schoolbook" pitchFamily="18" charset="0"/>
              </a:rPr>
              <a:t> Sahara.</a:t>
            </a:r>
          </a:p>
          <a:p>
            <a:pPr>
              <a:buNone/>
            </a:pPr>
            <a:endParaRPr lang="en-US" sz="1800" dirty="0" smtClean="0">
              <a:latin typeface="Century Schoolbook" pitchFamily="18" charset="0"/>
            </a:endParaRPr>
          </a:p>
          <a:p>
            <a:r>
              <a:rPr lang="ro-RO" sz="1800" dirty="0" smtClean="0">
                <a:solidFill>
                  <a:srgbClr val="FF0000"/>
                </a:solidFill>
                <a:latin typeface="Century Schoolbook" pitchFamily="18" charset="0"/>
              </a:rPr>
              <a:t>Î</a:t>
            </a:r>
            <a:r>
              <a:rPr lang="en-US" sz="1800" dirty="0" err="1" smtClean="0">
                <a:solidFill>
                  <a:srgbClr val="FF0000"/>
                </a:solidFill>
                <a:latin typeface="Century Schoolbook" pitchFamily="18" charset="0"/>
              </a:rPr>
              <a:t>nc</a:t>
            </a:r>
            <a:r>
              <a:rPr lang="ro-RO" sz="1800" dirty="0" smtClean="0">
                <a:solidFill>
                  <a:srgbClr val="FF0000"/>
                </a:solidFill>
                <a:latin typeface="Century Schoolbook" pitchFamily="18" charset="0"/>
              </a:rPr>
              <a:t>ă</a:t>
            </a:r>
            <a:r>
              <a:rPr lang="en-US" sz="1800" dirty="0" err="1" smtClean="0">
                <a:solidFill>
                  <a:srgbClr val="FF0000"/>
                </a:solidFill>
                <a:latin typeface="Century Schoolbook" pitchFamily="18" charset="0"/>
              </a:rPr>
              <a:t>lzirea</a:t>
            </a:r>
            <a:r>
              <a:rPr lang="en-US" sz="1800" dirty="0" smtClean="0">
                <a:solidFill>
                  <a:srgbClr val="FF0000"/>
                </a:solidFill>
                <a:latin typeface="Century Schoolbook" pitchFamily="18" charset="0"/>
              </a:rPr>
              <a:t> </a:t>
            </a:r>
            <a:r>
              <a:rPr lang="en-US" sz="1800" dirty="0" err="1" smtClean="0">
                <a:solidFill>
                  <a:srgbClr val="FF0000"/>
                </a:solidFill>
                <a:latin typeface="Century Schoolbook" pitchFamily="18" charset="0"/>
              </a:rPr>
              <a:t>puternic</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t>
            </a:r>
            <a:r>
              <a:rPr lang="en-US" sz="1800" dirty="0" smtClean="0">
                <a:latin typeface="Century Schoolbook" pitchFamily="18" charset="0"/>
              </a:rPr>
              <a:t>din </a:t>
            </a:r>
            <a:r>
              <a:rPr lang="en-US" sz="1800" dirty="0" err="1" smtClean="0">
                <a:latin typeface="Century Schoolbook" pitchFamily="18" charset="0"/>
              </a:rPr>
              <a:t>timpul</a:t>
            </a:r>
            <a:r>
              <a:rPr lang="en-US" sz="1800" dirty="0" smtClean="0">
                <a:latin typeface="Century Schoolbook" pitchFamily="18" charset="0"/>
              </a:rPr>
              <a:t> </a:t>
            </a:r>
            <a:r>
              <a:rPr lang="en-US" sz="1800" dirty="0" err="1" smtClean="0">
                <a:latin typeface="Century Schoolbook" pitchFamily="18" charset="0"/>
              </a:rPr>
              <a:t>verii</a:t>
            </a:r>
            <a:r>
              <a:rPr lang="en-US" sz="1800" dirty="0" smtClean="0">
                <a:latin typeface="Century Schoolbook" pitchFamily="18" charset="0"/>
              </a:rPr>
              <a:t> a </a:t>
            </a:r>
            <a:r>
              <a:rPr lang="en-US" sz="1800" dirty="0" err="1" smtClean="0">
                <a:latin typeface="Century Schoolbook" pitchFamily="18" charset="0"/>
              </a:rPr>
              <a:t>uscatului</a:t>
            </a:r>
            <a:r>
              <a:rPr lang="en-US" sz="1800" dirty="0" smtClean="0">
                <a:latin typeface="Century Schoolbook" pitchFamily="18" charset="0"/>
              </a:rPr>
              <a:t> </a:t>
            </a:r>
            <a:r>
              <a:rPr lang="en-US" sz="1800" dirty="0" err="1" smtClean="0">
                <a:latin typeface="Century Schoolbook" pitchFamily="18" charset="0"/>
              </a:rPr>
              <a:t>atrage</a:t>
            </a:r>
            <a:r>
              <a:rPr lang="en-US" sz="1800" dirty="0" smtClean="0">
                <a:latin typeface="Century Schoolbook" pitchFamily="18" charset="0"/>
              </a:rPr>
              <a:t> </a:t>
            </a:r>
            <a:r>
              <a:rPr lang="en-US" sz="1800" dirty="0" err="1" smtClean="0">
                <a:latin typeface="Century Schoolbook" pitchFamily="18" charset="0"/>
              </a:rPr>
              <a:t>masele</a:t>
            </a:r>
            <a:r>
              <a:rPr lang="en-US" sz="1800" dirty="0" smtClean="0">
                <a:latin typeface="Century Schoolbook" pitchFamily="18" charset="0"/>
              </a:rPr>
              <a:t> de </a:t>
            </a:r>
            <a:r>
              <a:rPr lang="en-US" sz="1800" dirty="0" err="1" smtClean="0">
                <a:latin typeface="Century Schoolbook" pitchFamily="18" charset="0"/>
              </a:rPr>
              <a:t>aer</a:t>
            </a:r>
            <a:r>
              <a:rPr lang="en-US" sz="1800" dirty="0" smtClean="0">
                <a:latin typeface="Century Schoolbook" pitchFamily="18" charset="0"/>
              </a:rPr>
              <a:t> </a:t>
            </a:r>
            <a:r>
              <a:rPr lang="en-US" sz="1800" dirty="0" err="1" smtClean="0">
                <a:latin typeface="Century Schoolbook" pitchFamily="18" charset="0"/>
              </a:rPr>
              <a:t>dinspre</a:t>
            </a:r>
            <a:r>
              <a:rPr lang="en-US" sz="1800" dirty="0" smtClean="0">
                <a:latin typeface="Century Schoolbook" pitchFamily="18" charset="0"/>
              </a:rPr>
              <a:t> ocean, </a:t>
            </a:r>
            <a:r>
              <a:rPr lang="en-US" sz="1800" dirty="0" err="1" smtClean="0">
                <a:latin typeface="Century Schoolbook" pitchFamily="18" charset="0"/>
              </a:rPr>
              <a:t>prelungind</a:t>
            </a:r>
            <a:r>
              <a:rPr lang="en-US" sz="1800" dirty="0" smtClean="0">
                <a:latin typeface="Century Schoolbook" pitchFamily="18" charset="0"/>
              </a:rPr>
              <a:t> </a:t>
            </a:r>
            <a:r>
              <a:rPr lang="en-US" sz="1800" dirty="0" err="1" smtClean="0">
                <a:latin typeface="Century Schoolbook" pitchFamily="18" charset="0"/>
              </a:rPr>
              <a:t>Alizeul</a:t>
            </a:r>
            <a:r>
              <a:rPr lang="en-US" sz="1800" dirty="0" smtClean="0">
                <a:latin typeface="Century Schoolbook" pitchFamily="18" charset="0"/>
              </a:rPr>
              <a:t> de SE, </a:t>
            </a:r>
            <a:r>
              <a:rPr lang="en-US" sz="1800" dirty="0" err="1" smtClean="0">
                <a:latin typeface="Century Schoolbook" pitchFamily="18" charset="0"/>
              </a:rPr>
              <a:t>iar</a:t>
            </a:r>
            <a:r>
              <a:rPr lang="en-US" sz="1800" dirty="0" smtClean="0">
                <a:latin typeface="Century Schoolbook" pitchFamily="18" charset="0"/>
              </a:rPr>
              <a:t> </a:t>
            </a:r>
            <a:r>
              <a:rPr lang="en-US" sz="1800" dirty="0" err="1" smtClean="0">
                <a:latin typeface="Century Schoolbook" pitchFamily="18" charset="0"/>
              </a:rPr>
              <a:t>iarna</a:t>
            </a:r>
            <a:r>
              <a:rPr lang="en-US" sz="1800" dirty="0" smtClean="0">
                <a:latin typeface="Century Schoolbook" pitchFamily="18" charset="0"/>
              </a:rPr>
              <a:t> </a:t>
            </a:r>
            <a:r>
              <a:rPr lang="en-US" sz="1800" dirty="0" err="1" smtClean="0">
                <a:solidFill>
                  <a:srgbClr val="FF0000"/>
                </a:solidFill>
                <a:latin typeface="Century Schoolbook" pitchFamily="18" charset="0"/>
              </a:rPr>
              <a:t>predomin</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t>
            </a:r>
            <a:r>
              <a:rPr lang="en-US" sz="1800" dirty="0" err="1" smtClean="0">
                <a:latin typeface="Century Schoolbook" pitchFamily="18" charset="0"/>
              </a:rPr>
              <a:t>Alizeul</a:t>
            </a:r>
            <a:r>
              <a:rPr lang="en-US" sz="1800" dirty="0" smtClean="0">
                <a:latin typeface="Century Schoolbook" pitchFamily="18" charset="0"/>
              </a:rPr>
              <a:t> de NE, </a:t>
            </a:r>
            <a:r>
              <a:rPr lang="en-US" sz="1800" dirty="0" err="1" smtClean="0">
                <a:latin typeface="Century Schoolbook" pitchFamily="18" charset="0"/>
              </a:rPr>
              <a:t>uscat</a:t>
            </a:r>
            <a:r>
              <a:rPr lang="en-US" sz="1800" dirty="0" smtClean="0">
                <a:latin typeface="Century Schoolbook" pitchFamily="18" charset="0"/>
              </a:rPr>
              <a:t>. </a:t>
            </a:r>
            <a:r>
              <a:rPr lang="en-US" sz="1800" dirty="0" err="1" smtClean="0">
                <a:latin typeface="Century Schoolbook" pitchFamily="18" charset="0"/>
              </a:rPr>
              <a:t>Clima</a:t>
            </a:r>
            <a:r>
              <a:rPr lang="en-US" sz="1800" dirty="0" smtClean="0">
                <a:latin typeface="Century Schoolbook" pitchFamily="18" charset="0"/>
              </a:rPr>
              <a:t> </a:t>
            </a:r>
            <a:r>
              <a:rPr lang="en-US" sz="1800" dirty="0" err="1" smtClean="0">
                <a:solidFill>
                  <a:srgbClr val="FF0000"/>
                </a:solidFill>
                <a:latin typeface="Century Schoolbook" pitchFamily="18" charset="0"/>
              </a:rPr>
              <a:t>mediterane</a:t>
            </a:r>
            <a:r>
              <a:rPr lang="ro-RO" sz="1800" dirty="0" smtClean="0">
                <a:solidFill>
                  <a:srgbClr val="FF0000"/>
                </a:solidFill>
                <a:latin typeface="Century Schoolbook" pitchFamily="18" charset="0"/>
              </a:rPr>
              <a:t>ană</a:t>
            </a:r>
            <a:r>
              <a:rPr lang="en-US" sz="1800" dirty="0" smtClean="0">
                <a:solidFill>
                  <a:srgbClr val="FF0000"/>
                </a:solidFill>
                <a:latin typeface="Century Schoolbook" pitchFamily="18" charset="0"/>
              </a:rPr>
              <a:t> </a:t>
            </a:r>
            <a:r>
              <a:rPr lang="en-US" sz="1800" dirty="0" err="1" smtClean="0">
                <a:solidFill>
                  <a:srgbClr val="FF0000"/>
                </a:solidFill>
                <a:latin typeface="Century Schoolbook" pitchFamily="18" charset="0"/>
              </a:rPr>
              <a:t>ocup</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t>
            </a:r>
            <a:r>
              <a:rPr lang="en-US" sz="1800" dirty="0" err="1" smtClean="0">
                <a:solidFill>
                  <a:srgbClr val="FF0000"/>
                </a:solidFill>
                <a:latin typeface="Century Schoolbook" pitchFamily="18" charset="0"/>
              </a:rPr>
              <a:t>extremit</a:t>
            </a:r>
            <a:r>
              <a:rPr lang="ro-RO" sz="1800" dirty="0" smtClean="0">
                <a:solidFill>
                  <a:srgbClr val="FF0000"/>
                </a:solidFill>
                <a:latin typeface="Century Schoolbook" pitchFamily="18" charset="0"/>
              </a:rPr>
              <a:t>ă</a:t>
            </a:r>
            <a:r>
              <a:rPr lang="ro-RO" sz="1800" dirty="0">
                <a:solidFill>
                  <a:srgbClr val="FF0000"/>
                </a:solidFill>
                <a:latin typeface="Century Schoolbook" pitchFamily="18" charset="0"/>
              </a:rPr>
              <a:t>ț</a:t>
            </a:r>
            <a:r>
              <a:rPr lang="en-US" sz="1800" dirty="0" err="1" smtClean="0">
                <a:solidFill>
                  <a:srgbClr val="FF0000"/>
                </a:solidFill>
                <a:latin typeface="Century Schoolbook" pitchFamily="18" charset="0"/>
              </a:rPr>
              <a:t>ile</a:t>
            </a:r>
            <a:r>
              <a:rPr lang="en-US" sz="1800" dirty="0" smtClean="0">
                <a:solidFill>
                  <a:srgbClr val="FF0000"/>
                </a:solidFill>
                <a:latin typeface="Century Schoolbook" pitchFamily="18" charset="0"/>
              </a:rPr>
              <a:t> </a:t>
            </a:r>
            <a:r>
              <a:rPr lang="en-US" sz="1800" dirty="0" err="1" smtClean="0">
                <a:latin typeface="Century Schoolbook" pitchFamily="18" charset="0"/>
              </a:rPr>
              <a:t>continentului</a:t>
            </a:r>
            <a:r>
              <a:rPr lang="en-US" sz="1800" dirty="0" smtClean="0">
                <a:latin typeface="Century Schoolbook" pitchFamily="18" charset="0"/>
              </a:rPr>
              <a:t> care </a:t>
            </a:r>
            <a:r>
              <a:rPr lang="en-US" sz="1800" dirty="0" err="1" smtClean="0">
                <a:latin typeface="Century Schoolbook" pitchFamily="18" charset="0"/>
              </a:rPr>
              <a:t>stau</a:t>
            </a:r>
            <a:r>
              <a:rPr lang="en-US" sz="1800" dirty="0" smtClean="0">
                <a:latin typeface="Century Schoolbook" pitchFamily="18" charset="0"/>
              </a:rPr>
              <a:t> sub </a:t>
            </a:r>
            <a:r>
              <a:rPr lang="en-US" sz="1800" dirty="0" err="1" smtClean="0">
                <a:solidFill>
                  <a:srgbClr val="FF0000"/>
                </a:solidFill>
                <a:latin typeface="Century Schoolbook" pitchFamily="18" charset="0"/>
              </a:rPr>
              <a:t>influen</a:t>
            </a:r>
            <a:r>
              <a:rPr lang="ro-RO" sz="1800" dirty="0" smtClean="0">
                <a:solidFill>
                  <a:srgbClr val="FF0000"/>
                </a:solidFill>
                <a:latin typeface="Century Schoolbook" pitchFamily="18" charset="0"/>
              </a:rPr>
              <a:t>ț</a:t>
            </a:r>
            <a:r>
              <a:rPr lang="en-US" sz="1800" dirty="0" smtClean="0">
                <a:solidFill>
                  <a:srgbClr val="FF0000"/>
                </a:solidFill>
                <a:latin typeface="Century Schoolbook" pitchFamily="18" charset="0"/>
              </a:rPr>
              <a:t>a periodic</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t>
            </a:r>
            <a:r>
              <a:rPr lang="en-US" sz="1800" dirty="0" smtClean="0">
                <a:latin typeface="Century Schoolbook" pitchFamily="18" charset="0"/>
              </a:rPr>
              <a:t>a </a:t>
            </a:r>
            <a:r>
              <a:rPr lang="en-US" sz="1800" dirty="0" err="1" smtClean="0">
                <a:latin typeface="Century Schoolbook" pitchFamily="18" charset="0"/>
              </a:rPr>
              <a:t>maselor</a:t>
            </a:r>
            <a:r>
              <a:rPr lang="en-US" sz="1800" dirty="0" smtClean="0">
                <a:latin typeface="Century Schoolbook" pitchFamily="18" charset="0"/>
              </a:rPr>
              <a:t> de </a:t>
            </a:r>
            <a:r>
              <a:rPr lang="en-US" sz="1800" dirty="0" err="1" smtClean="0">
                <a:latin typeface="Century Schoolbook" pitchFamily="18" charset="0"/>
              </a:rPr>
              <a:t>aer</a:t>
            </a:r>
            <a:r>
              <a:rPr lang="en-US" sz="1800" dirty="0" smtClean="0">
                <a:latin typeface="Century Schoolbook" pitchFamily="18" charset="0"/>
              </a:rPr>
              <a:t> </a:t>
            </a:r>
            <a:r>
              <a:rPr lang="en-US" sz="1800" dirty="0" err="1" smtClean="0">
                <a:latin typeface="Century Schoolbook" pitchFamily="18" charset="0"/>
              </a:rPr>
              <a:t>temperat</a:t>
            </a:r>
            <a:r>
              <a:rPr lang="en-US" sz="1800" dirty="0" smtClean="0">
                <a:latin typeface="Century Schoolbook" pitchFamily="18" charset="0"/>
              </a:rPr>
              <a:t>. Se </a:t>
            </a:r>
            <a:r>
              <a:rPr lang="en-US" sz="1800" dirty="0" err="1" smtClean="0">
                <a:solidFill>
                  <a:srgbClr val="FF0000"/>
                </a:solidFill>
                <a:latin typeface="Century Schoolbook" pitchFamily="18" charset="0"/>
              </a:rPr>
              <a:t>caracterizeaz</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t>
            </a:r>
            <a:r>
              <a:rPr lang="en-US" sz="1800" dirty="0" err="1" smtClean="0">
                <a:latin typeface="Century Schoolbook" pitchFamily="18" charset="0"/>
              </a:rPr>
              <a:t>prin</a:t>
            </a:r>
            <a:r>
              <a:rPr lang="en-US" sz="1800" dirty="0" smtClean="0">
                <a:latin typeface="Century Schoolbook" pitchFamily="18" charset="0"/>
              </a:rPr>
              <a:t> </a:t>
            </a:r>
            <a:r>
              <a:rPr lang="en-US" sz="1800" dirty="0" err="1" smtClean="0">
                <a:latin typeface="Century Schoolbook" pitchFamily="18" charset="0"/>
              </a:rPr>
              <a:t>veri</a:t>
            </a:r>
            <a:r>
              <a:rPr lang="en-US" sz="1800" dirty="0" smtClean="0">
                <a:latin typeface="Century Schoolbook" pitchFamily="18" charset="0"/>
              </a:rPr>
              <a:t> </a:t>
            </a:r>
            <a:r>
              <a:rPr lang="en-US" sz="1800" dirty="0" err="1" smtClean="0">
                <a:latin typeface="Century Schoolbook" pitchFamily="18" charset="0"/>
              </a:rPr>
              <a:t>aride</a:t>
            </a:r>
            <a:r>
              <a:rPr lang="en-US" sz="1800" dirty="0" smtClean="0">
                <a:solidFill>
                  <a:srgbClr val="FF0000"/>
                </a:solidFill>
                <a:latin typeface="Century Schoolbook" pitchFamily="18" charset="0"/>
              </a:rPr>
              <a:t> </a:t>
            </a:r>
            <a:r>
              <a:rPr lang="ro-RO" sz="1800" dirty="0" err="1">
                <a:solidFill>
                  <a:srgbClr val="FF0000"/>
                </a:solidFill>
                <a:latin typeface="Century Schoolbook" pitchFamily="18" charset="0"/>
              </a:rPr>
              <a:t>ș</a:t>
            </a:r>
            <a:r>
              <a:rPr lang="en-US" sz="1800" dirty="0" err="1" smtClean="0">
                <a:solidFill>
                  <a:srgbClr val="FF0000"/>
                </a:solidFill>
                <a:latin typeface="Century Schoolbook" pitchFamily="18" charset="0"/>
              </a:rPr>
              <a:t>i</a:t>
            </a:r>
            <a:r>
              <a:rPr lang="en-US" sz="1800" dirty="0" smtClean="0">
                <a:solidFill>
                  <a:srgbClr val="FF0000"/>
                </a:solidFill>
                <a:latin typeface="Century Schoolbook" pitchFamily="18" charset="0"/>
              </a:rPr>
              <a:t> </a:t>
            </a:r>
            <a:r>
              <a:rPr lang="en-US" sz="1800" dirty="0" err="1" smtClean="0">
                <a:latin typeface="Century Schoolbook" pitchFamily="18" charset="0"/>
              </a:rPr>
              <a:t>ierni</a:t>
            </a:r>
            <a:r>
              <a:rPr lang="en-US" sz="1800" dirty="0" smtClean="0">
                <a:latin typeface="Century Schoolbook" pitchFamily="18" charset="0"/>
              </a:rPr>
              <a:t> </a:t>
            </a:r>
            <a:r>
              <a:rPr lang="en-US" sz="1800" dirty="0" err="1" smtClean="0">
                <a:latin typeface="Century Schoolbook" pitchFamily="18" charset="0"/>
              </a:rPr>
              <a:t>ploioase</a:t>
            </a:r>
            <a:r>
              <a:rPr lang="en-US" sz="1800" dirty="0" smtClean="0">
                <a:latin typeface="Century Schoolbook" pitchFamily="18" charset="0"/>
              </a:rPr>
              <a:t>, </a:t>
            </a:r>
            <a:r>
              <a:rPr lang="en-US" sz="1800" dirty="0" err="1" smtClean="0">
                <a:latin typeface="Century Schoolbook" pitchFamily="18" charset="0"/>
              </a:rPr>
              <a:t>cand</a:t>
            </a:r>
            <a:r>
              <a:rPr lang="en-US" sz="1800" dirty="0" smtClean="0">
                <a:latin typeface="Century Schoolbook" pitchFamily="18" charset="0"/>
              </a:rPr>
              <a:t> bat </a:t>
            </a:r>
            <a:r>
              <a:rPr lang="en-US" sz="1800" dirty="0" smtClean="0">
                <a:solidFill>
                  <a:srgbClr val="FF0000"/>
                </a:solidFill>
                <a:latin typeface="Century Schoolbook" pitchFamily="18" charset="0"/>
              </a:rPr>
              <a:t>v</a:t>
            </a:r>
            <a:r>
              <a:rPr lang="ro-RO" sz="1800" dirty="0" smtClean="0">
                <a:solidFill>
                  <a:srgbClr val="FF0000"/>
                </a:solidFill>
                <a:latin typeface="Century Schoolbook" pitchFamily="18" charset="0"/>
              </a:rPr>
              <a:t>â</a:t>
            </a:r>
            <a:r>
              <a:rPr lang="en-US" sz="1800" dirty="0" err="1" smtClean="0">
                <a:solidFill>
                  <a:srgbClr val="FF0000"/>
                </a:solidFill>
                <a:latin typeface="Century Schoolbook" pitchFamily="18" charset="0"/>
              </a:rPr>
              <a:t>nturile</a:t>
            </a:r>
            <a:r>
              <a:rPr lang="en-US" sz="1800" dirty="0" smtClean="0">
                <a:solidFill>
                  <a:srgbClr val="FF0000"/>
                </a:solidFill>
                <a:latin typeface="Century Schoolbook" pitchFamily="18" charset="0"/>
              </a:rPr>
              <a:t> </a:t>
            </a:r>
            <a:r>
              <a:rPr lang="en-US" sz="1800" dirty="0" smtClean="0">
                <a:latin typeface="Century Schoolbook" pitchFamily="18" charset="0"/>
              </a:rPr>
              <a:t>de vest. </a:t>
            </a:r>
          </a:p>
          <a:p>
            <a:pPr>
              <a:buNone/>
            </a:pPr>
            <a:endParaRPr lang="en-US" sz="1800" dirty="0" smtClean="0">
              <a:latin typeface="Century Schoolbook" pitchFamily="18" charset="0"/>
            </a:endParaRPr>
          </a:p>
          <a:p>
            <a:r>
              <a:rPr lang="en-US" sz="1800" dirty="0" err="1" smtClean="0">
                <a:latin typeface="Century Schoolbook" pitchFamily="18" charset="0"/>
              </a:rPr>
              <a:t>Lacurile</a:t>
            </a:r>
            <a:r>
              <a:rPr lang="en-US" sz="1800" dirty="0" smtClean="0">
                <a:latin typeface="Century Schoolbook" pitchFamily="18" charset="0"/>
              </a:rPr>
              <a:t> </a:t>
            </a:r>
            <a:r>
              <a:rPr lang="en-US" sz="1800" dirty="0" err="1" smtClean="0">
                <a:latin typeface="Century Schoolbook" pitchFamily="18" charset="0"/>
              </a:rPr>
              <a:t>cele</a:t>
            </a:r>
            <a:r>
              <a:rPr lang="en-US" sz="1800" dirty="0" smtClean="0">
                <a:latin typeface="Century Schoolbook" pitchFamily="18" charset="0"/>
              </a:rPr>
              <a:t> </a:t>
            </a:r>
            <a:r>
              <a:rPr lang="en-US" sz="1800" dirty="0" err="1" smtClean="0">
                <a:latin typeface="Century Schoolbook" pitchFamily="18" charset="0"/>
              </a:rPr>
              <a:t>mai</a:t>
            </a:r>
            <a:r>
              <a:rPr lang="en-US" sz="1800" dirty="0" smtClean="0">
                <a:latin typeface="Century Schoolbook" pitchFamily="18" charset="0"/>
              </a:rPr>
              <a:t> </a:t>
            </a:r>
            <a:r>
              <a:rPr lang="en-US" sz="1800" dirty="0" err="1" smtClean="0">
                <a:latin typeface="Century Schoolbook" pitchFamily="18" charset="0"/>
              </a:rPr>
              <a:t>importante</a:t>
            </a:r>
            <a:r>
              <a:rPr lang="en-US" sz="1800" dirty="0" smtClean="0">
                <a:latin typeface="Century Schoolbook" pitchFamily="18" charset="0"/>
              </a:rPr>
              <a:t>, </a:t>
            </a:r>
            <a:r>
              <a:rPr lang="en-US" sz="1800" dirty="0" err="1" smtClean="0">
                <a:latin typeface="Century Schoolbook" pitchFamily="18" charset="0"/>
              </a:rPr>
              <a:t>jalonate</a:t>
            </a:r>
            <a:r>
              <a:rPr lang="en-US" sz="1800" dirty="0" smtClean="0">
                <a:latin typeface="Century Schoolbook" pitchFamily="18" charset="0"/>
              </a:rPr>
              <a:t> </a:t>
            </a:r>
            <a:r>
              <a:rPr lang="en-US" sz="1800" dirty="0" err="1" smtClean="0">
                <a:latin typeface="Century Schoolbook" pitchFamily="18" charset="0"/>
              </a:rPr>
              <a:t>pe</a:t>
            </a:r>
            <a:r>
              <a:rPr lang="en-US" sz="1800" dirty="0" smtClean="0">
                <a:latin typeface="Century Schoolbook" pitchFamily="18" charset="0"/>
              </a:rPr>
              <a:t> </a:t>
            </a:r>
            <a:r>
              <a:rPr lang="en-US" sz="1800" dirty="0" err="1" smtClean="0">
                <a:latin typeface="Century Schoolbook" pitchFamily="18" charset="0"/>
              </a:rPr>
              <a:t>linia</a:t>
            </a:r>
            <a:r>
              <a:rPr lang="en-US" sz="1800" dirty="0" smtClean="0">
                <a:latin typeface="Century Schoolbook" pitchFamily="18" charset="0"/>
              </a:rPr>
              <a:t> </a:t>
            </a:r>
            <a:r>
              <a:rPr lang="en-US" sz="1800" dirty="0" err="1" smtClean="0">
                <a:latin typeface="Century Schoolbook" pitchFamily="18" charset="0"/>
              </a:rPr>
              <a:t>Marelui</a:t>
            </a:r>
            <a:r>
              <a:rPr lang="en-US" sz="1800" dirty="0" smtClean="0">
                <a:latin typeface="Century Schoolbook" pitchFamily="18" charset="0"/>
              </a:rPr>
              <a:t> </a:t>
            </a:r>
            <a:r>
              <a:rPr lang="en-US" sz="1800" dirty="0" err="1" smtClean="0">
                <a:latin typeface="Century Schoolbook" pitchFamily="18" charset="0"/>
              </a:rPr>
              <a:t>Graben</a:t>
            </a:r>
            <a:r>
              <a:rPr lang="en-US" sz="1800" dirty="0" smtClean="0">
                <a:latin typeface="Century Schoolbook" pitchFamily="18" charset="0"/>
              </a:rPr>
              <a:t> </a:t>
            </a:r>
            <a:r>
              <a:rPr lang="en-US" sz="1800" dirty="0" err="1" smtClean="0">
                <a:latin typeface="Century Schoolbook" pitchFamily="18" charset="0"/>
              </a:rPr>
              <a:t>Est-african</a:t>
            </a:r>
            <a:r>
              <a:rPr lang="en-US" sz="1800" dirty="0" smtClean="0">
                <a:latin typeface="Century Schoolbook" pitchFamily="18" charset="0"/>
              </a:rPr>
              <a:t>, </a:t>
            </a:r>
            <a:r>
              <a:rPr lang="en-US" sz="1800" dirty="0" err="1" smtClean="0">
                <a:latin typeface="Century Schoolbook" pitchFamily="18" charset="0"/>
              </a:rPr>
              <a:t>lacuri</a:t>
            </a:r>
            <a:r>
              <a:rPr lang="en-US" sz="1800" dirty="0" smtClean="0">
                <a:latin typeface="Century Schoolbook" pitchFamily="18" charset="0"/>
              </a:rPr>
              <a:t> </a:t>
            </a:r>
            <a:r>
              <a:rPr lang="en-US" sz="1800" dirty="0" err="1" smtClean="0">
                <a:latin typeface="Century Schoolbook" pitchFamily="18" charset="0"/>
              </a:rPr>
              <a:t>tectonice</a:t>
            </a:r>
            <a:r>
              <a:rPr lang="en-US" sz="1800" dirty="0" smtClean="0">
                <a:latin typeface="Century Schoolbook" pitchFamily="18" charset="0"/>
              </a:rPr>
              <a:t> </a:t>
            </a:r>
            <a:r>
              <a:rPr lang="en-US" sz="1800" dirty="0" err="1" smtClean="0">
                <a:latin typeface="Century Schoolbook" pitchFamily="18" charset="0"/>
              </a:rPr>
              <a:t>ce</a:t>
            </a:r>
            <a:r>
              <a:rPr lang="en-US" sz="1800" dirty="0" smtClean="0">
                <a:latin typeface="Century Schoolbook" pitchFamily="18" charset="0"/>
              </a:rPr>
              <a:t> au </a:t>
            </a:r>
            <a:r>
              <a:rPr lang="en-US" sz="1800" dirty="0" err="1" smtClean="0">
                <a:latin typeface="Century Schoolbook" pitchFamily="18" charset="0"/>
              </a:rPr>
              <a:t>apa</a:t>
            </a:r>
            <a:r>
              <a:rPr lang="en-US" sz="1800" dirty="0" smtClean="0">
                <a:latin typeface="Century Schoolbook" pitchFamily="18" charset="0"/>
              </a:rPr>
              <a:t> </a:t>
            </a:r>
            <a:r>
              <a:rPr lang="en-US" sz="1800" dirty="0" err="1" smtClean="0">
                <a:latin typeface="Century Schoolbook" pitchFamily="18" charset="0"/>
              </a:rPr>
              <a:t>dulce</a:t>
            </a:r>
            <a:r>
              <a:rPr lang="en-US" sz="1800" dirty="0" smtClean="0">
                <a:latin typeface="Century Schoolbook" pitchFamily="18" charset="0"/>
              </a:rPr>
              <a:t> </a:t>
            </a:r>
            <a:r>
              <a:rPr lang="en-US" sz="1800" dirty="0" err="1" smtClean="0">
                <a:latin typeface="Century Schoolbook" pitchFamily="18" charset="0"/>
              </a:rPr>
              <a:t>sunt</a:t>
            </a:r>
            <a:r>
              <a:rPr lang="en-US" sz="1800" dirty="0" smtClean="0">
                <a:latin typeface="Century Schoolbook" pitchFamily="18" charset="0"/>
              </a:rPr>
              <a:t> Victoria (</a:t>
            </a:r>
            <a:r>
              <a:rPr lang="en-US" sz="1800" dirty="0" err="1" smtClean="0">
                <a:latin typeface="Century Schoolbook" pitchFamily="18" charset="0"/>
              </a:rPr>
              <a:t>cel</a:t>
            </a:r>
            <a:r>
              <a:rPr lang="en-US" sz="1800" dirty="0" smtClean="0">
                <a:latin typeface="Century Schoolbook" pitchFamily="18" charset="0"/>
              </a:rPr>
              <a:t> </a:t>
            </a:r>
            <a:r>
              <a:rPr lang="en-US" sz="1800" dirty="0" err="1" smtClean="0">
                <a:latin typeface="Century Schoolbook" pitchFamily="18" charset="0"/>
              </a:rPr>
              <a:t>mai</a:t>
            </a:r>
            <a:r>
              <a:rPr lang="en-US" sz="1800" dirty="0" smtClean="0">
                <a:latin typeface="Century Schoolbook" pitchFamily="18" charset="0"/>
              </a:rPr>
              <a:t> mare </a:t>
            </a:r>
            <a:r>
              <a:rPr lang="en-US" sz="1800" dirty="0" err="1" smtClean="0">
                <a:latin typeface="Century Schoolbook" pitchFamily="18" charset="0"/>
              </a:rPr>
              <a:t>lac</a:t>
            </a:r>
            <a:r>
              <a:rPr lang="en-US" sz="1800" dirty="0" smtClean="0">
                <a:latin typeface="Century Schoolbook" pitchFamily="18" charset="0"/>
              </a:rPr>
              <a:t> al </a:t>
            </a:r>
            <a:r>
              <a:rPr lang="en-US" sz="1800" dirty="0" err="1" smtClean="0">
                <a:latin typeface="Century Schoolbook" pitchFamily="18" charset="0"/>
              </a:rPr>
              <a:t>Africii</a:t>
            </a:r>
            <a:r>
              <a:rPr lang="en-US" sz="1800" dirty="0" smtClean="0">
                <a:latin typeface="Century Schoolbook" pitchFamily="18" charset="0"/>
              </a:rPr>
              <a:t>), Malawi, Edward, Mobutu </a:t>
            </a:r>
            <a:r>
              <a:rPr lang="en-US" sz="1800" dirty="0" err="1" smtClean="0">
                <a:latin typeface="Century Schoolbook" pitchFamily="18" charset="0"/>
              </a:rPr>
              <a:t>Sese</a:t>
            </a:r>
            <a:r>
              <a:rPr lang="en-US" sz="1800" dirty="0" smtClean="0">
                <a:latin typeface="Century Schoolbook" pitchFamily="18" charset="0"/>
              </a:rPr>
              <a:t> </a:t>
            </a:r>
            <a:r>
              <a:rPr lang="en-US" sz="1800" dirty="0" err="1" smtClean="0">
                <a:latin typeface="Century Schoolbook" pitchFamily="18" charset="0"/>
              </a:rPr>
              <a:t>Seco</a:t>
            </a:r>
            <a:r>
              <a:rPr lang="en-US" sz="1800" dirty="0" smtClean="0">
                <a:latin typeface="Century Schoolbook" pitchFamily="18" charset="0"/>
              </a:rPr>
              <a:t>, Turkana, Kivu, </a:t>
            </a:r>
            <a:r>
              <a:rPr lang="en-US" sz="1800" dirty="0" err="1" smtClean="0">
                <a:latin typeface="Century Schoolbook" pitchFamily="18" charset="0"/>
              </a:rPr>
              <a:t>Tana</a:t>
            </a:r>
            <a:r>
              <a:rPr lang="en-US" sz="1800" dirty="0" smtClean="0">
                <a:latin typeface="Century Schoolbook" pitchFamily="18" charset="0"/>
              </a:rPr>
              <a:t>. </a:t>
            </a:r>
            <a:r>
              <a:rPr lang="en-US" sz="1800" dirty="0" err="1" smtClean="0">
                <a:latin typeface="Century Schoolbook" pitchFamily="18" charset="0"/>
              </a:rPr>
              <a:t>Doar</a:t>
            </a:r>
            <a:r>
              <a:rPr lang="en-US" sz="1800" dirty="0" smtClean="0">
                <a:latin typeface="Century Schoolbook" pitchFamily="18" charset="0"/>
              </a:rPr>
              <a:t> </a:t>
            </a:r>
            <a:r>
              <a:rPr lang="en-US" sz="1800" dirty="0" err="1" smtClean="0">
                <a:latin typeface="Century Schoolbook" pitchFamily="18" charset="0"/>
              </a:rPr>
              <a:t>Lacul</a:t>
            </a:r>
            <a:r>
              <a:rPr lang="en-US" sz="1800" dirty="0" smtClean="0">
                <a:latin typeface="Century Schoolbook" pitchFamily="18" charset="0"/>
              </a:rPr>
              <a:t> </a:t>
            </a:r>
            <a:r>
              <a:rPr lang="en-US" sz="1800" dirty="0" err="1" smtClean="0">
                <a:latin typeface="Century Schoolbook" pitchFamily="18" charset="0"/>
              </a:rPr>
              <a:t>Ciad</a:t>
            </a:r>
            <a:r>
              <a:rPr lang="en-US" sz="1800" dirty="0" smtClean="0">
                <a:latin typeface="Century Schoolbook" pitchFamily="18" charset="0"/>
              </a:rPr>
              <a:t> </a:t>
            </a:r>
            <a:r>
              <a:rPr lang="en-US" sz="1800" dirty="0" err="1" smtClean="0">
                <a:latin typeface="Century Schoolbook" pitchFamily="18" charset="0"/>
              </a:rPr>
              <a:t>este</a:t>
            </a:r>
            <a:r>
              <a:rPr lang="en-US" sz="1800" dirty="0" smtClean="0">
                <a:latin typeface="Century Schoolbook" pitchFamily="18" charset="0"/>
              </a:rPr>
              <a:t> cu </a:t>
            </a:r>
            <a:r>
              <a:rPr lang="en-US" sz="1800" dirty="0" err="1" smtClean="0">
                <a:latin typeface="Century Schoolbook" pitchFamily="18" charset="0"/>
              </a:rPr>
              <a:t>apa</a:t>
            </a:r>
            <a:r>
              <a:rPr lang="en-US" sz="1800" dirty="0" smtClean="0">
                <a:latin typeface="Century Schoolbook" pitchFamily="18" charset="0"/>
              </a:rPr>
              <a:t> </a:t>
            </a:r>
            <a:r>
              <a:rPr lang="en-US" sz="1800" dirty="0" smtClean="0">
                <a:solidFill>
                  <a:srgbClr val="FF0000"/>
                </a:solidFill>
                <a:latin typeface="Century Schoolbook" pitchFamily="18" charset="0"/>
              </a:rPr>
              <a:t>s</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rat</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t>
            </a:r>
            <a:r>
              <a:rPr lang="en-US" sz="1800" dirty="0" smtClean="0">
                <a:latin typeface="Century Schoolbook" pitchFamily="18" charset="0"/>
              </a:rPr>
              <a:t>el </a:t>
            </a:r>
            <a:r>
              <a:rPr lang="en-US" sz="1800" dirty="0" err="1" smtClean="0">
                <a:latin typeface="Century Schoolbook" pitchFamily="18" charset="0"/>
              </a:rPr>
              <a:t>fiind</a:t>
            </a:r>
            <a:r>
              <a:rPr lang="en-US" sz="1800" dirty="0" smtClean="0">
                <a:latin typeface="Century Schoolbook" pitchFamily="18" charset="0"/>
              </a:rPr>
              <a:t> </a:t>
            </a:r>
            <a:r>
              <a:rPr lang="en-US" sz="1800" dirty="0" err="1" smtClean="0">
                <a:solidFill>
                  <a:srgbClr val="FF0000"/>
                </a:solidFill>
                <a:latin typeface="Century Schoolbook" pitchFamily="18" charset="0"/>
              </a:rPr>
              <a:t>pu</a:t>
            </a:r>
            <a:r>
              <a:rPr lang="ro-RO" sz="1800" dirty="0" smtClean="0">
                <a:solidFill>
                  <a:srgbClr val="FF0000"/>
                </a:solidFill>
                <a:latin typeface="Century Schoolbook" pitchFamily="18" charset="0"/>
              </a:rPr>
              <a:t>ț</a:t>
            </a:r>
            <a:r>
              <a:rPr lang="en-US" sz="1800" dirty="0" smtClean="0">
                <a:solidFill>
                  <a:srgbClr val="FF0000"/>
                </a:solidFill>
                <a:latin typeface="Century Schoolbook" pitchFamily="18" charset="0"/>
              </a:rPr>
              <a:t>in </a:t>
            </a:r>
            <a:r>
              <a:rPr lang="en-US" sz="1800" dirty="0" err="1" smtClean="0">
                <a:latin typeface="Century Schoolbook" pitchFamily="18" charset="0"/>
              </a:rPr>
              <a:t>adanc</a:t>
            </a:r>
            <a:r>
              <a:rPr lang="en-US" sz="1800" dirty="0" smtClean="0">
                <a:latin typeface="Century Schoolbook" pitchFamily="18" charset="0"/>
              </a:rPr>
              <a:t> </a:t>
            </a:r>
            <a:r>
              <a:rPr lang="ro-RO" sz="1800" dirty="0" err="1">
                <a:solidFill>
                  <a:srgbClr val="FF0000"/>
                </a:solidFill>
                <a:latin typeface="Century Schoolbook" pitchFamily="18" charset="0"/>
              </a:rPr>
              <a:t>ș</a:t>
            </a:r>
            <a:r>
              <a:rPr lang="en-US" sz="1800" dirty="0" err="1" smtClean="0">
                <a:solidFill>
                  <a:srgbClr val="FF0000"/>
                </a:solidFill>
                <a:latin typeface="Century Schoolbook" pitchFamily="18" charset="0"/>
              </a:rPr>
              <a:t>i</a:t>
            </a:r>
            <a:r>
              <a:rPr lang="en-US" sz="1800" dirty="0" smtClean="0">
                <a:solidFill>
                  <a:srgbClr val="FF0000"/>
                </a:solidFill>
                <a:latin typeface="Century Schoolbook" pitchFamily="18" charset="0"/>
              </a:rPr>
              <a:t> </a:t>
            </a:r>
            <a:r>
              <a:rPr lang="ro-RO" sz="1800" dirty="0">
                <a:solidFill>
                  <a:srgbClr val="FF0000"/>
                </a:solidFill>
                <a:latin typeface="Century Schoolbook" pitchFamily="18" charset="0"/>
              </a:rPr>
              <a:t>î</a:t>
            </a:r>
            <a:r>
              <a:rPr lang="en-US" sz="1800" dirty="0" err="1" smtClean="0">
                <a:solidFill>
                  <a:srgbClr val="FF0000"/>
                </a:solidFill>
                <a:latin typeface="Century Schoolbook" pitchFamily="18" charset="0"/>
              </a:rPr>
              <a:t>ntr</a:t>
            </a:r>
            <a:r>
              <a:rPr lang="ro-RO" sz="1800" dirty="0">
                <a:solidFill>
                  <a:srgbClr val="FF0000"/>
                </a:solidFill>
                <a:latin typeface="Century Schoolbook" pitchFamily="18" charset="0"/>
              </a:rPr>
              <a:t>-</a:t>
            </a:r>
            <a:r>
              <a:rPr lang="en-US" sz="1800" dirty="0" smtClean="0">
                <a:solidFill>
                  <a:srgbClr val="FF0000"/>
                </a:solidFill>
                <a:latin typeface="Century Schoolbook" pitchFamily="18" charset="0"/>
              </a:rPr>
              <a:t>o </a:t>
            </a:r>
            <a:r>
              <a:rPr lang="en-US" sz="1800" dirty="0" err="1" smtClean="0">
                <a:solidFill>
                  <a:srgbClr val="FF0000"/>
                </a:solidFill>
                <a:latin typeface="Century Schoolbook" pitchFamily="18" charset="0"/>
              </a:rPr>
              <a:t>zon</a:t>
            </a:r>
            <a:r>
              <a:rPr lang="ro-RO" sz="1800" dirty="0" smtClean="0">
                <a:solidFill>
                  <a:srgbClr val="FF0000"/>
                </a:solidFill>
                <a:latin typeface="Century Schoolbook" pitchFamily="18" charset="0"/>
              </a:rPr>
              <a:t>ă</a:t>
            </a:r>
            <a:r>
              <a:rPr lang="en-US" sz="1800" dirty="0" smtClean="0">
                <a:solidFill>
                  <a:srgbClr val="FF0000"/>
                </a:solidFill>
                <a:latin typeface="Century Schoolbook" pitchFamily="18" charset="0"/>
              </a:rPr>
              <a:t> arid</a:t>
            </a:r>
            <a:r>
              <a:rPr lang="ro-RO" sz="1800" dirty="0" smtClean="0">
                <a:solidFill>
                  <a:srgbClr val="FF0000"/>
                </a:solidFill>
                <a:latin typeface="Century Schoolbook" pitchFamily="18" charset="0"/>
              </a:rPr>
              <a:t>ă</a:t>
            </a:r>
            <a:r>
              <a:rPr lang="en-US" sz="1800" dirty="0" smtClean="0">
                <a:latin typeface="Century Schoolbook" pitchFamily="18" charset="0"/>
              </a:rPr>
              <a:t>. </a:t>
            </a:r>
            <a:r>
              <a:rPr lang="en-US" sz="1800" dirty="0" err="1" smtClean="0">
                <a:latin typeface="Century Schoolbook" pitchFamily="18" charset="0"/>
              </a:rPr>
              <a:t>Cel</a:t>
            </a:r>
            <a:r>
              <a:rPr lang="en-US" sz="1800" dirty="0" smtClean="0">
                <a:latin typeface="Century Schoolbook" pitchFamily="18" charset="0"/>
              </a:rPr>
              <a:t> </a:t>
            </a:r>
            <a:r>
              <a:rPr lang="en-US" sz="1800" dirty="0" err="1" smtClean="0">
                <a:latin typeface="Century Schoolbook" pitchFamily="18" charset="0"/>
              </a:rPr>
              <a:t>mai</a:t>
            </a:r>
            <a:r>
              <a:rPr lang="en-US" sz="1800" dirty="0" smtClean="0">
                <a:latin typeface="Century Schoolbook" pitchFamily="18" charset="0"/>
              </a:rPr>
              <a:t> </a:t>
            </a:r>
            <a:r>
              <a:rPr lang="en-US" sz="1800" dirty="0" smtClean="0">
                <a:solidFill>
                  <a:srgbClr val="FF0000"/>
                </a:solidFill>
                <a:latin typeface="Century Schoolbook" pitchFamily="18" charset="0"/>
              </a:rPr>
              <a:t>ad</a:t>
            </a:r>
            <a:r>
              <a:rPr lang="ro-RO" sz="1800" dirty="0">
                <a:solidFill>
                  <a:srgbClr val="FF0000"/>
                </a:solidFill>
                <a:latin typeface="Century Schoolbook" pitchFamily="18" charset="0"/>
              </a:rPr>
              <a:t>â</a:t>
            </a:r>
            <a:r>
              <a:rPr lang="en-US" sz="1800" dirty="0" err="1" smtClean="0">
                <a:solidFill>
                  <a:srgbClr val="FF0000"/>
                </a:solidFill>
                <a:latin typeface="Century Schoolbook" pitchFamily="18" charset="0"/>
              </a:rPr>
              <a:t>nc</a:t>
            </a:r>
            <a:r>
              <a:rPr lang="en-US" sz="1800" dirty="0" smtClean="0">
                <a:solidFill>
                  <a:srgbClr val="FF0000"/>
                </a:solidFill>
                <a:latin typeface="Century Schoolbook" pitchFamily="18" charset="0"/>
              </a:rPr>
              <a:t> </a:t>
            </a:r>
            <a:r>
              <a:rPr lang="en-US" sz="1800" dirty="0" smtClean="0">
                <a:latin typeface="Century Schoolbook" pitchFamily="18" charset="0"/>
              </a:rPr>
              <a:t>lac al </a:t>
            </a:r>
            <a:r>
              <a:rPr lang="en-US" sz="1800" dirty="0" err="1" smtClean="0">
                <a:latin typeface="Century Schoolbook" pitchFamily="18" charset="0"/>
              </a:rPr>
              <a:t>Africii</a:t>
            </a:r>
            <a:r>
              <a:rPr lang="en-US" sz="1800" dirty="0" smtClean="0">
                <a:latin typeface="Century Schoolbook" pitchFamily="18" charset="0"/>
              </a:rPr>
              <a:t> </a:t>
            </a:r>
            <a:r>
              <a:rPr lang="en-US" sz="1800" dirty="0" err="1" smtClean="0">
                <a:latin typeface="Century Schoolbook" pitchFamily="18" charset="0"/>
              </a:rPr>
              <a:t>este</a:t>
            </a:r>
            <a:r>
              <a:rPr lang="en-US" sz="1800" dirty="0" smtClean="0">
                <a:latin typeface="Century Schoolbook" pitchFamily="18" charset="0"/>
              </a:rPr>
              <a:t> Tanganyika cu </a:t>
            </a:r>
            <a:r>
              <a:rPr lang="en-US" sz="1800" dirty="0" err="1" smtClean="0">
                <a:latin typeface="Century Schoolbook" pitchFamily="18" charset="0"/>
              </a:rPr>
              <a:t>aproximativ</a:t>
            </a:r>
            <a:r>
              <a:rPr lang="en-US" sz="1800" dirty="0" smtClean="0">
                <a:latin typeface="Century Schoolbook" pitchFamily="18" charset="0"/>
              </a:rPr>
              <a:t> 1435 m , el </a:t>
            </a:r>
            <a:r>
              <a:rPr lang="en-US" sz="1800" dirty="0" err="1" smtClean="0">
                <a:solidFill>
                  <a:srgbClr val="FF0000"/>
                </a:solidFill>
                <a:latin typeface="Century Schoolbook" pitchFamily="18" charset="0"/>
              </a:rPr>
              <a:t>ocup</a:t>
            </a:r>
            <a:r>
              <a:rPr lang="ro-RO" sz="1800" dirty="0">
                <a:solidFill>
                  <a:srgbClr val="FF0000"/>
                </a:solidFill>
                <a:latin typeface="Century Schoolbook" pitchFamily="18" charset="0"/>
              </a:rPr>
              <a:t>â</a:t>
            </a:r>
            <a:r>
              <a:rPr lang="en-US" sz="1800" dirty="0" err="1" smtClean="0">
                <a:solidFill>
                  <a:srgbClr val="FF0000"/>
                </a:solidFill>
                <a:latin typeface="Century Schoolbook" pitchFamily="18" charset="0"/>
              </a:rPr>
              <a:t>nd</a:t>
            </a:r>
            <a:r>
              <a:rPr lang="en-US" sz="1800" dirty="0" smtClean="0">
                <a:solidFill>
                  <a:srgbClr val="FF0000"/>
                </a:solidFill>
                <a:latin typeface="Century Schoolbook" pitchFamily="18" charset="0"/>
              </a:rPr>
              <a:t> </a:t>
            </a:r>
            <a:r>
              <a:rPr lang="en-US" sz="1800" dirty="0" err="1" smtClean="0">
                <a:latin typeface="Century Schoolbook" pitchFamily="18" charset="0"/>
              </a:rPr>
              <a:t>locul</a:t>
            </a:r>
            <a:r>
              <a:rPr lang="en-US" sz="1800" dirty="0" smtClean="0">
                <a:latin typeface="Century Schoolbook" pitchFamily="18" charset="0"/>
              </a:rPr>
              <a:t> 2 </a:t>
            </a:r>
            <a:r>
              <a:rPr lang="en-US" sz="1800" dirty="0" err="1" smtClean="0">
                <a:latin typeface="Century Schoolbook" pitchFamily="18" charset="0"/>
              </a:rPr>
              <a:t>pe</a:t>
            </a:r>
            <a:r>
              <a:rPr lang="en-US" sz="1800" dirty="0" smtClean="0">
                <a:latin typeface="Century Schoolbook" pitchFamily="18" charset="0"/>
              </a:rPr>
              <a:t> glob. </a:t>
            </a:r>
            <a:r>
              <a:rPr lang="en-US" sz="1800" dirty="0" err="1" smtClean="0">
                <a:latin typeface="Century Schoolbook" pitchFamily="18" charset="0"/>
              </a:rPr>
              <a:t>Cele</a:t>
            </a:r>
            <a:r>
              <a:rPr lang="en-US" sz="1800" dirty="0" smtClean="0">
                <a:latin typeface="Century Schoolbook" pitchFamily="18" charset="0"/>
              </a:rPr>
              <a:t> </a:t>
            </a:r>
            <a:r>
              <a:rPr lang="en-US" sz="1800" dirty="0" err="1" smtClean="0">
                <a:latin typeface="Century Schoolbook" pitchFamily="18" charset="0"/>
              </a:rPr>
              <a:t>mai</a:t>
            </a:r>
            <a:r>
              <a:rPr lang="en-US" sz="1800" dirty="0" smtClean="0">
                <a:latin typeface="Century Schoolbook" pitchFamily="18" charset="0"/>
              </a:rPr>
              <a:t> </a:t>
            </a:r>
            <a:r>
              <a:rPr lang="en-US" sz="1800" dirty="0" err="1" smtClean="0">
                <a:latin typeface="Century Schoolbook" pitchFamily="18" charset="0"/>
              </a:rPr>
              <a:t>importante</a:t>
            </a:r>
            <a:r>
              <a:rPr lang="en-US" sz="1800" dirty="0" smtClean="0">
                <a:latin typeface="Century Schoolbook" pitchFamily="18" charset="0"/>
              </a:rPr>
              <a:t> </a:t>
            </a:r>
            <a:r>
              <a:rPr lang="en-US" sz="1800" dirty="0" err="1" smtClean="0">
                <a:latin typeface="Century Schoolbook" pitchFamily="18" charset="0"/>
              </a:rPr>
              <a:t>fluvii</a:t>
            </a:r>
            <a:r>
              <a:rPr lang="en-US" sz="1800" dirty="0" smtClean="0">
                <a:latin typeface="Century Schoolbook" pitchFamily="18" charset="0"/>
              </a:rPr>
              <a:t> ale </a:t>
            </a:r>
            <a:r>
              <a:rPr lang="en-US" sz="1800" dirty="0" err="1" smtClean="0">
                <a:latin typeface="Century Schoolbook" pitchFamily="18" charset="0"/>
              </a:rPr>
              <a:t>Africii</a:t>
            </a:r>
            <a:r>
              <a:rPr lang="en-US" sz="1800" dirty="0" smtClean="0">
                <a:latin typeface="Century Schoolbook" pitchFamily="18" charset="0"/>
              </a:rPr>
              <a:t> </a:t>
            </a:r>
            <a:r>
              <a:rPr lang="en-US" sz="1800" dirty="0" err="1" smtClean="0">
                <a:latin typeface="Century Schoolbook" pitchFamily="18" charset="0"/>
              </a:rPr>
              <a:t>sunt</a:t>
            </a:r>
            <a:r>
              <a:rPr lang="en-US" sz="1800" dirty="0" smtClean="0">
                <a:latin typeface="Century Schoolbook" pitchFamily="18" charset="0"/>
              </a:rPr>
              <a:t> </a:t>
            </a:r>
            <a:r>
              <a:rPr lang="en-US" sz="1800" dirty="0" err="1" smtClean="0">
                <a:latin typeface="Century Schoolbook" pitchFamily="18" charset="0"/>
              </a:rPr>
              <a:t>Nilul</a:t>
            </a:r>
            <a:r>
              <a:rPr lang="en-US" sz="1800" dirty="0" smtClean="0">
                <a:latin typeface="Century Schoolbook" pitchFamily="18" charset="0"/>
              </a:rPr>
              <a:t> (</a:t>
            </a:r>
            <a:r>
              <a:rPr lang="en-US" sz="1800" dirty="0" err="1" smtClean="0">
                <a:latin typeface="Century Schoolbook" pitchFamily="18" charset="0"/>
              </a:rPr>
              <a:t>cel</a:t>
            </a:r>
            <a:r>
              <a:rPr lang="en-US" sz="1800" dirty="0" smtClean="0">
                <a:latin typeface="Century Schoolbook" pitchFamily="18" charset="0"/>
              </a:rPr>
              <a:t> </a:t>
            </a:r>
            <a:r>
              <a:rPr lang="en-US" sz="1800" dirty="0" err="1" smtClean="0">
                <a:latin typeface="Century Schoolbook" pitchFamily="18" charset="0"/>
              </a:rPr>
              <a:t>mai</a:t>
            </a:r>
            <a:r>
              <a:rPr lang="en-US" sz="1800" dirty="0" smtClean="0">
                <a:latin typeface="Century Schoolbook" pitchFamily="18" charset="0"/>
              </a:rPr>
              <a:t> lung </a:t>
            </a:r>
            <a:r>
              <a:rPr lang="en-US" sz="1800" dirty="0" err="1" smtClean="0">
                <a:latin typeface="Century Schoolbook" pitchFamily="18" charset="0"/>
              </a:rPr>
              <a:t>fluviu</a:t>
            </a:r>
            <a:r>
              <a:rPr lang="en-US" sz="1800" dirty="0" smtClean="0">
                <a:latin typeface="Century Schoolbook" pitchFamily="18" charset="0"/>
              </a:rPr>
              <a:t> al </a:t>
            </a:r>
            <a:r>
              <a:rPr lang="en-US" sz="1800" dirty="0" err="1" smtClean="0">
                <a:latin typeface="Century Schoolbook" pitchFamily="18" charset="0"/>
              </a:rPr>
              <a:t>lumii</a:t>
            </a:r>
            <a:r>
              <a:rPr lang="en-US" sz="1800" dirty="0" smtClean="0">
                <a:latin typeface="Century Schoolbook" pitchFamily="18" charset="0"/>
              </a:rPr>
              <a:t>), </a:t>
            </a:r>
            <a:r>
              <a:rPr lang="en-US" sz="1800" dirty="0" err="1" smtClean="0">
                <a:latin typeface="Century Schoolbook" pitchFamily="18" charset="0"/>
              </a:rPr>
              <a:t>Zair</a:t>
            </a:r>
            <a:r>
              <a:rPr lang="en-US" sz="1800" dirty="0" smtClean="0">
                <a:latin typeface="Century Schoolbook" pitchFamily="18" charset="0"/>
              </a:rPr>
              <a:t>, Niger, Zambezi, Orange, Limpopo, Senegal.</a:t>
            </a:r>
          </a:p>
          <a:p>
            <a:pPr>
              <a:buNone/>
            </a:pPr>
            <a:endParaRPr lang="en-US" sz="1800" dirty="0" smtClean="0">
              <a:latin typeface="Century Schoolbook" pitchFamily="18" charset="0"/>
            </a:endParaRPr>
          </a:p>
          <a:p>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Solul</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a:t>
            </a:r>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Africii</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a:t>
            </a:r>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este</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direct </a:t>
            </a:r>
            <a:r>
              <a:rPr lang="en-US" sz="1800" dirty="0" err="1" smtClean="0">
                <a:solidFill>
                  <a:srgbClr val="FF0000"/>
                </a:solidFill>
                <a:effectLst>
                  <a:outerShdw blurRad="38100" dist="38100" dir="2700000" algn="tl">
                    <a:srgbClr val="000000">
                      <a:alpha val="43137"/>
                    </a:srgbClr>
                  </a:outerShdw>
                </a:effectLst>
                <a:latin typeface="Century Schoolbook" pitchFamily="18" charset="0"/>
              </a:rPr>
              <a:t>influen</a:t>
            </a:r>
            <a:r>
              <a:rPr lang="ro-RO" sz="1800" dirty="0" smtClean="0">
                <a:solidFill>
                  <a:srgbClr val="FF0000"/>
                </a:solidFill>
                <a:effectLst>
                  <a:outerShdw blurRad="38100" dist="38100" dir="2700000" algn="tl">
                    <a:srgbClr val="000000">
                      <a:alpha val="43137"/>
                    </a:srgbClr>
                  </a:outerShdw>
                </a:effectLst>
                <a:latin typeface="Century Schoolbook" pitchFamily="18" charset="0"/>
              </a:rPr>
              <a:t>ț</a:t>
            </a:r>
            <a:r>
              <a:rPr lang="en-US" sz="1800" dirty="0" smtClean="0">
                <a:solidFill>
                  <a:srgbClr val="FF0000"/>
                </a:solidFill>
                <a:effectLst>
                  <a:outerShdw blurRad="38100" dist="38100" dir="2700000" algn="tl">
                    <a:srgbClr val="000000">
                      <a:alpha val="43137"/>
                    </a:srgbClr>
                  </a:outerShdw>
                </a:effectLst>
                <a:latin typeface="Century Schoolbook" pitchFamily="18" charset="0"/>
              </a:rPr>
              <a:t>at de </a:t>
            </a:r>
            <a:r>
              <a:rPr lang="en-US" sz="1800" dirty="0" err="1" smtClean="0">
                <a:solidFill>
                  <a:srgbClr val="FF0000"/>
                </a:solidFill>
                <a:effectLst>
                  <a:outerShdw blurRad="38100" dist="38100" dir="2700000" algn="tl">
                    <a:srgbClr val="000000">
                      <a:alpha val="43137"/>
                    </a:srgbClr>
                  </a:outerShdw>
                </a:effectLst>
                <a:latin typeface="Century Schoolbook" pitchFamily="18" charset="0"/>
              </a:rPr>
              <a:t>clim</a:t>
            </a:r>
            <a:r>
              <a:rPr lang="ro-RO" sz="1800" dirty="0" smtClean="0">
                <a:solidFill>
                  <a:srgbClr val="FF0000"/>
                </a:solidFill>
                <a:effectLst>
                  <a:outerShdw blurRad="38100" dist="38100" dir="2700000" algn="tl">
                    <a:srgbClr val="000000">
                      <a:alpha val="43137"/>
                    </a:srgbClr>
                  </a:outerShdw>
                </a:effectLst>
                <a:latin typeface="Century Schoolbook" pitchFamily="18" charset="0"/>
              </a:rPr>
              <a:t>ă</a:t>
            </a:r>
            <a:r>
              <a:rPr lang="en-US" sz="1800" dirty="0" smtClean="0">
                <a:solidFill>
                  <a:srgbClr val="FF0000"/>
                </a:solidFill>
                <a:effectLst>
                  <a:outerShdw blurRad="38100" dist="38100" dir="2700000" algn="tl">
                    <a:srgbClr val="000000">
                      <a:alpha val="43137"/>
                    </a:srgbClr>
                  </a:outerShdw>
                </a:effectLst>
                <a:latin typeface="Century Schoolbook" pitchFamily="18" charset="0"/>
              </a:rPr>
              <a:t> </a:t>
            </a:r>
            <a:r>
              <a:rPr lang="ro-RO" sz="1800" dirty="0" err="1">
                <a:solidFill>
                  <a:srgbClr val="FF0000"/>
                </a:solidFill>
                <a:effectLst>
                  <a:outerShdw blurRad="38100" dist="38100" dir="2700000" algn="tl">
                    <a:srgbClr val="000000">
                      <a:alpha val="43137"/>
                    </a:srgbClr>
                  </a:outerShdw>
                </a:effectLst>
                <a:latin typeface="Century Schoolbook" pitchFamily="18" charset="0"/>
              </a:rPr>
              <a:t>ș</a:t>
            </a:r>
            <a:r>
              <a:rPr lang="en-US" sz="1800" dirty="0" err="1" smtClean="0">
                <a:solidFill>
                  <a:srgbClr val="FF0000"/>
                </a:solidFill>
                <a:effectLst>
                  <a:outerShdw blurRad="38100" dist="38100" dir="2700000" algn="tl">
                    <a:srgbClr val="000000">
                      <a:alpha val="43137"/>
                    </a:srgbClr>
                  </a:outerShdw>
                </a:effectLst>
                <a:latin typeface="Century Schoolbook" pitchFamily="18" charset="0"/>
              </a:rPr>
              <a:t>i</a:t>
            </a:r>
            <a:r>
              <a:rPr lang="en-US" sz="1800" dirty="0" smtClean="0">
                <a:solidFill>
                  <a:srgbClr val="FF0000"/>
                </a:solidFill>
                <a:effectLst>
                  <a:outerShdw blurRad="38100" dist="38100" dir="2700000" algn="tl">
                    <a:srgbClr val="000000">
                      <a:alpha val="43137"/>
                    </a:srgbClr>
                  </a:outerShdw>
                </a:effectLst>
                <a:latin typeface="Century Schoolbook" pitchFamily="18" charset="0"/>
              </a:rPr>
              <a:t> </a:t>
            </a:r>
            <a:r>
              <a:rPr lang="en-US" sz="1800" dirty="0" err="1" smtClean="0">
                <a:solidFill>
                  <a:srgbClr val="FF0000"/>
                </a:solidFill>
                <a:effectLst>
                  <a:outerShdw blurRad="38100" dist="38100" dir="2700000" algn="tl">
                    <a:srgbClr val="000000">
                      <a:alpha val="43137"/>
                    </a:srgbClr>
                  </a:outerShdw>
                </a:effectLst>
                <a:latin typeface="Century Schoolbook" pitchFamily="18" charset="0"/>
              </a:rPr>
              <a:t>vegeta</a:t>
            </a:r>
            <a:r>
              <a:rPr lang="ro-RO" sz="1800" dirty="0" smtClean="0">
                <a:solidFill>
                  <a:srgbClr val="FF0000"/>
                </a:solidFill>
                <a:effectLst>
                  <a:outerShdw blurRad="38100" dist="38100" dir="2700000" algn="tl">
                    <a:srgbClr val="000000">
                      <a:alpha val="43137"/>
                    </a:srgbClr>
                  </a:outerShdw>
                </a:effectLst>
                <a:latin typeface="Century Schoolbook" pitchFamily="18" charset="0"/>
              </a:rPr>
              <a:t>ț</a:t>
            </a:r>
            <a:r>
              <a:rPr lang="en-US" sz="1800" dirty="0" err="1" smtClean="0">
                <a:solidFill>
                  <a:srgbClr val="FF0000"/>
                </a:solidFill>
                <a:effectLst>
                  <a:outerShdw blurRad="38100" dist="38100" dir="2700000" algn="tl">
                    <a:srgbClr val="000000">
                      <a:alpha val="43137"/>
                    </a:srgbClr>
                  </a:outerShdw>
                </a:effectLst>
                <a:latin typeface="Century Schoolbook" pitchFamily="18" charset="0"/>
              </a:rPr>
              <a:t>ie</a:t>
            </a:r>
            <a:r>
              <a:rPr lang="en-US" sz="1800" dirty="0" smtClean="0">
                <a:solidFill>
                  <a:srgbClr val="FF0000"/>
                </a:solidFill>
                <a:effectLst>
                  <a:outerShdw blurRad="38100" dist="38100" dir="2700000" algn="tl">
                    <a:srgbClr val="000000">
                      <a:alpha val="43137"/>
                    </a:srgbClr>
                  </a:outerShdw>
                </a:effectLst>
                <a:latin typeface="Century Schoolbook" pitchFamily="18" charset="0"/>
              </a:rPr>
              <a:t>, </a:t>
            </a:r>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astfel</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a:t>
            </a:r>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devenind</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a:t>
            </a:r>
            <a:r>
              <a:rPr lang="ro-RO" sz="1800" dirty="0" err="1">
                <a:solidFill>
                  <a:srgbClr val="FF0000"/>
                </a:solidFill>
                <a:effectLst>
                  <a:outerShdw blurRad="38100" dist="38100" dir="2700000" algn="tl">
                    <a:srgbClr val="000000">
                      <a:alpha val="43137"/>
                    </a:srgbClr>
                  </a:outerShdw>
                </a:effectLst>
                <a:latin typeface="Century Schoolbook" pitchFamily="18" charset="0"/>
              </a:rPr>
              <a:t>ș</a:t>
            </a:r>
            <a:r>
              <a:rPr lang="en-US" sz="1800" dirty="0" err="1" smtClean="0">
                <a:solidFill>
                  <a:srgbClr val="FF0000"/>
                </a:solidFill>
                <a:effectLst>
                  <a:outerShdw blurRad="38100" dist="38100" dir="2700000" algn="tl">
                    <a:srgbClr val="000000">
                      <a:alpha val="43137"/>
                    </a:srgbClr>
                  </a:outerShdw>
                </a:effectLst>
                <a:latin typeface="Century Schoolbook" pitchFamily="18" charset="0"/>
              </a:rPr>
              <a:t>i</a:t>
            </a:r>
            <a:r>
              <a:rPr lang="en-US" sz="1800" dirty="0" smtClean="0">
                <a:solidFill>
                  <a:srgbClr val="FF0000"/>
                </a:solidFill>
                <a:effectLst>
                  <a:outerShdw blurRad="38100" dist="38100" dir="2700000" algn="tl">
                    <a:srgbClr val="000000">
                      <a:alpha val="43137"/>
                    </a:srgbClr>
                  </a:outerShdw>
                </a:effectLst>
                <a:latin typeface="Century Schoolbook" pitchFamily="18" charset="0"/>
              </a:rPr>
              <a:t> </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el </a:t>
            </a:r>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foarte</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a:t>
            </a:r>
            <a:r>
              <a:rPr lang="en-US" sz="1800" dirty="0" err="1" smtClean="0">
                <a:solidFill>
                  <a:schemeClr val="accent2">
                    <a:lumMod val="50000"/>
                  </a:schemeClr>
                </a:solidFill>
                <a:effectLst>
                  <a:outerShdw blurRad="38100" dist="38100" dir="2700000" algn="tl">
                    <a:srgbClr val="000000">
                      <a:alpha val="43137"/>
                    </a:srgbClr>
                  </a:outerShdw>
                </a:effectLst>
                <a:latin typeface="Century Schoolbook" pitchFamily="18" charset="0"/>
              </a:rPr>
              <a:t>variat</a:t>
            </a:r>
            <a:r>
              <a:rPr lang="en-US" sz="1800" dirty="0" smtClean="0">
                <a:solidFill>
                  <a:schemeClr val="accent2">
                    <a:lumMod val="50000"/>
                  </a:schemeClr>
                </a:solidFill>
                <a:effectLst>
                  <a:outerShdw blurRad="38100" dist="38100" dir="2700000" algn="tl">
                    <a:srgbClr val="000000">
                      <a:alpha val="43137"/>
                    </a:srgbClr>
                  </a:outerShdw>
                </a:effectLst>
                <a:latin typeface="Century Schoolbook" pitchFamily="18" charset="0"/>
              </a:rPr>
              <a:t>. </a:t>
            </a:r>
          </a:p>
          <a:p>
            <a:r>
              <a:rPr lang="en-US" sz="1800" dirty="0" err="1" smtClean="0">
                <a:latin typeface="Century Schoolbook" pitchFamily="18" charset="0"/>
              </a:rPr>
              <a:t>Solurile</a:t>
            </a:r>
            <a:r>
              <a:rPr lang="en-US" sz="1800" dirty="0" smtClean="0">
                <a:latin typeface="Century Schoolbook" pitchFamily="18" charset="0"/>
              </a:rPr>
              <a:t> </a:t>
            </a:r>
            <a:r>
              <a:rPr lang="en-US" sz="1800" dirty="0" err="1" smtClean="0">
                <a:latin typeface="Century Schoolbook" pitchFamily="18" charset="0"/>
              </a:rPr>
              <a:t>predominante</a:t>
            </a:r>
            <a:r>
              <a:rPr lang="en-US" sz="1800" dirty="0" smtClean="0">
                <a:latin typeface="Century Schoolbook" pitchFamily="18" charset="0"/>
              </a:rPr>
              <a:t> </a:t>
            </a:r>
            <a:r>
              <a:rPr lang="en-US" sz="1800" dirty="0" err="1" smtClean="0">
                <a:latin typeface="Century Schoolbook" pitchFamily="18" charset="0"/>
              </a:rPr>
              <a:t>sunt</a:t>
            </a:r>
            <a:r>
              <a:rPr lang="en-US" sz="1800" dirty="0" smtClean="0">
                <a:latin typeface="Century Schoolbook" pitchFamily="18" charset="0"/>
              </a:rPr>
              <a:t> </a:t>
            </a:r>
            <a:r>
              <a:rPr lang="en-US" sz="1800" dirty="0" err="1" smtClean="0">
                <a:latin typeface="Century Schoolbook" pitchFamily="18" charset="0"/>
              </a:rPr>
              <a:t>solurile</a:t>
            </a:r>
            <a:r>
              <a:rPr lang="en-US" sz="1800" dirty="0" smtClean="0">
                <a:latin typeface="Century Schoolbook" pitchFamily="18" charset="0"/>
              </a:rPr>
              <a:t> </a:t>
            </a:r>
            <a:r>
              <a:rPr lang="en-US" sz="1800" dirty="0" err="1" smtClean="0">
                <a:latin typeface="Century Schoolbook" pitchFamily="18" charset="0"/>
              </a:rPr>
              <a:t>brune</a:t>
            </a:r>
            <a:r>
              <a:rPr lang="en-US" sz="1800" dirty="0" smtClean="0">
                <a:latin typeface="Century Schoolbook" pitchFamily="18" charset="0"/>
              </a:rPr>
              <a:t> </a:t>
            </a:r>
            <a:r>
              <a:rPr lang="en-US" sz="1800" dirty="0" err="1" smtClean="0">
                <a:solidFill>
                  <a:srgbClr val="FF0000"/>
                </a:solidFill>
                <a:latin typeface="Century Schoolbook" pitchFamily="18" charset="0"/>
              </a:rPr>
              <a:t>ro</a:t>
            </a:r>
            <a:r>
              <a:rPr lang="ro-RO" sz="1800" dirty="0" smtClean="0">
                <a:solidFill>
                  <a:srgbClr val="FF0000"/>
                </a:solidFill>
                <a:latin typeface="Century Schoolbook" pitchFamily="18" charset="0"/>
              </a:rPr>
              <a:t>ș</a:t>
            </a:r>
            <a:r>
              <a:rPr lang="en-US" sz="1800" dirty="0" smtClean="0">
                <a:solidFill>
                  <a:srgbClr val="FF0000"/>
                </a:solidFill>
                <a:latin typeface="Century Schoolbook" pitchFamily="18" charset="0"/>
              </a:rPr>
              <a:t>ii </a:t>
            </a:r>
            <a:r>
              <a:rPr lang="en-US" sz="1800" dirty="0" smtClean="0">
                <a:latin typeface="Century Schoolbook" pitchFamily="18" charset="0"/>
              </a:rPr>
              <a:t>de </a:t>
            </a:r>
            <a:r>
              <a:rPr lang="en-US" sz="1800" dirty="0" err="1" smtClean="0">
                <a:latin typeface="Century Schoolbook" pitchFamily="18" charset="0"/>
              </a:rPr>
              <a:t>savane</a:t>
            </a:r>
            <a:r>
              <a:rPr lang="en-US" sz="1800" dirty="0" smtClean="0">
                <a:latin typeface="Century Schoolbook" pitchFamily="18" charset="0"/>
              </a:rPr>
              <a:t> </a:t>
            </a:r>
            <a:r>
              <a:rPr lang="en-US" sz="1800" dirty="0" err="1" smtClean="0">
                <a:latin typeface="Century Schoolbook" pitchFamily="18" charset="0"/>
              </a:rPr>
              <a:t>aride</a:t>
            </a:r>
            <a:r>
              <a:rPr lang="en-US" sz="1800" dirty="0" smtClean="0">
                <a:latin typeface="Century Schoolbook" pitchFamily="18" charset="0"/>
              </a:rPr>
              <a:t>, </a:t>
            </a:r>
            <a:r>
              <a:rPr lang="en-US" sz="1800" dirty="0" err="1" smtClean="0">
                <a:latin typeface="Century Schoolbook" pitchFamily="18" charset="0"/>
              </a:rPr>
              <a:t>soluri</a:t>
            </a:r>
            <a:r>
              <a:rPr lang="en-US" sz="1800" dirty="0" smtClean="0">
                <a:latin typeface="Century Schoolbook" pitchFamily="18" charset="0"/>
              </a:rPr>
              <a:t> </a:t>
            </a:r>
            <a:r>
              <a:rPr lang="en-US" sz="1800" dirty="0" err="1" smtClean="0">
                <a:solidFill>
                  <a:srgbClr val="FF0000"/>
                </a:solidFill>
                <a:latin typeface="Century Schoolbook" pitchFamily="18" charset="0"/>
              </a:rPr>
              <a:t>ro</a:t>
            </a:r>
            <a:r>
              <a:rPr lang="ro-RO" sz="1800" dirty="0" smtClean="0">
                <a:solidFill>
                  <a:srgbClr val="FF0000"/>
                </a:solidFill>
                <a:latin typeface="Century Schoolbook" pitchFamily="18" charset="0"/>
              </a:rPr>
              <a:t>ș</a:t>
            </a:r>
            <a:r>
              <a:rPr lang="en-US" sz="1800" dirty="0" smtClean="0">
                <a:solidFill>
                  <a:srgbClr val="FF0000"/>
                </a:solidFill>
                <a:latin typeface="Century Schoolbook" pitchFamily="18" charset="0"/>
              </a:rPr>
              <a:t>ii </a:t>
            </a:r>
            <a:r>
              <a:rPr lang="en-US" sz="1800" dirty="0" smtClean="0">
                <a:latin typeface="Century Schoolbook" pitchFamily="18" charset="0"/>
              </a:rPr>
              <a:t>de </a:t>
            </a:r>
            <a:r>
              <a:rPr lang="en-US" sz="1800" dirty="0" err="1" smtClean="0">
                <a:latin typeface="Century Schoolbook" pitchFamily="18" charset="0"/>
              </a:rPr>
              <a:t>savane</a:t>
            </a:r>
            <a:r>
              <a:rPr lang="en-US" sz="1800" dirty="0" smtClean="0">
                <a:latin typeface="Century Schoolbook" pitchFamily="18" charset="0"/>
              </a:rPr>
              <a:t> cu </a:t>
            </a:r>
            <a:r>
              <a:rPr lang="en-US" sz="1800" dirty="0" err="1" smtClean="0">
                <a:latin typeface="Century Schoolbook" pitchFamily="18" charset="0"/>
              </a:rPr>
              <a:t>ierburi</a:t>
            </a:r>
            <a:r>
              <a:rPr lang="en-US" sz="1800" dirty="0" smtClean="0">
                <a:latin typeface="Century Schoolbook" pitchFamily="18" charset="0"/>
              </a:rPr>
              <a:t> </a:t>
            </a:r>
            <a:r>
              <a:rPr lang="ro-RO" sz="1800" dirty="0" err="1">
                <a:solidFill>
                  <a:srgbClr val="FF0000"/>
                </a:solidFill>
                <a:latin typeface="Century Schoolbook" pitchFamily="18" charset="0"/>
              </a:rPr>
              <a:t>î</a:t>
            </a:r>
            <a:r>
              <a:rPr lang="en-US" sz="1800" dirty="0" err="1" smtClean="0">
                <a:solidFill>
                  <a:srgbClr val="FF0000"/>
                </a:solidFill>
                <a:latin typeface="Century Schoolbook" pitchFamily="18" charset="0"/>
              </a:rPr>
              <a:t>nalte</a:t>
            </a:r>
            <a:r>
              <a:rPr lang="en-US" sz="1800" dirty="0" smtClean="0">
                <a:latin typeface="Century Schoolbook" pitchFamily="18" charset="0"/>
              </a:rPr>
              <a:t>, </a:t>
            </a:r>
            <a:r>
              <a:rPr lang="en-US" sz="1800" dirty="0" err="1" smtClean="0">
                <a:latin typeface="Century Schoolbook" pitchFamily="18" charset="0"/>
              </a:rPr>
              <a:t>soluri</a:t>
            </a:r>
            <a:r>
              <a:rPr lang="en-US" sz="1800" dirty="0" smtClean="0">
                <a:latin typeface="Century Schoolbook" pitchFamily="18" charset="0"/>
              </a:rPr>
              <a:t> </a:t>
            </a:r>
            <a:r>
              <a:rPr lang="en-US" sz="1800" dirty="0" err="1" smtClean="0">
                <a:solidFill>
                  <a:srgbClr val="FF0000"/>
                </a:solidFill>
                <a:latin typeface="Century Schoolbook" pitchFamily="18" charset="0"/>
              </a:rPr>
              <a:t>ro</a:t>
            </a:r>
            <a:r>
              <a:rPr lang="ro-RO" sz="1800" dirty="0" smtClean="0">
                <a:solidFill>
                  <a:srgbClr val="FF0000"/>
                </a:solidFill>
                <a:latin typeface="Century Schoolbook" pitchFamily="18" charset="0"/>
              </a:rPr>
              <a:t>ș</a:t>
            </a:r>
            <a:r>
              <a:rPr lang="en-US" sz="1800" dirty="0" smtClean="0">
                <a:solidFill>
                  <a:srgbClr val="FF0000"/>
                </a:solidFill>
                <a:latin typeface="Century Schoolbook" pitchFamily="18" charset="0"/>
              </a:rPr>
              <a:t>ii </a:t>
            </a:r>
            <a:r>
              <a:rPr lang="en-US" sz="1800" dirty="0" err="1" smtClean="0">
                <a:latin typeface="Century Schoolbook" pitchFamily="18" charset="0"/>
              </a:rPr>
              <a:t>maronii</a:t>
            </a:r>
            <a:r>
              <a:rPr lang="en-US" sz="1800" dirty="0" smtClean="0">
                <a:latin typeface="Century Schoolbook" pitchFamily="18" charset="0"/>
              </a:rPr>
              <a:t> de</a:t>
            </a:r>
            <a:r>
              <a:rPr lang="en-US" sz="1800" dirty="0" smtClean="0">
                <a:solidFill>
                  <a:srgbClr val="FF0000"/>
                </a:solidFill>
                <a:latin typeface="Century Schoolbook" pitchFamily="18" charset="0"/>
              </a:rPr>
              <a:t> p</a:t>
            </a:r>
            <a:r>
              <a:rPr lang="ro-RO" sz="1800" dirty="0" smtClean="0">
                <a:solidFill>
                  <a:srgbClr val="FF0000"/>
                </a:solidFill>
                <a:latin typeface="Century Schoolbook" pitchFamily="18" charset="0"/>
              </a:rPr>
              <a:t>ă</a:t>
            </a:r>
            <a:r>
              <a:rPr lang="en-US" sz="1800" dirty="0" err="1" smtClean="0">
                <a:solidFill>
                  <a:srgbClr val="FF0000"/>
                </a:solidFill>
                <a:latin typeface="Century Schoolbook" pitchFamily="18" charset="0"/>
              </a:rPr>
              <a:t>duri</a:t>
            </a:r>
            <a:r>
              <a:rPr lang="en-US" sz="1800" dirty="0" smtClean="0">
                <a:solidFill>
                  <a:srgbClr val="FF0000"/>
                </a:solidFill>
                <a:latin typeface="Century Schoolbook" pitchFamily="18" charset="0"/>
              </a:rPr>
              <a:t> </a:t>
            </a:r>
            <a:r>
              <a:rPr lang="en-US" sz="1800" dirty="0" err="1" smtClean="0">
                <a:latin typeface="Century Schoolbook" pitchFamily="18" charset="0"/>
              </a:rPr>
              <a:t>tropicale</a:t>
            </a:r>
            <a:r>
              <a:rPr lang="en-US" sz="1800" dirty="0" smtClean="0">
                <a:latin typeface="Century Schoolbook" pitchFamily="18" charset="0"/>
              </a:rPr>
              <a:t>, </a:t>
            </a:r>
            <a:r>
              <a:rPr lang="en-US" sz="1800" dirty="0" err="1" smtClean="0">
                <a:latin typeface="Century Schoolbook" pitchFamily="18" charset="0"/>
              </a:rPr>
              <a:t>soluri</a:t>
            </a:r>
            <a:r>
              <a:rPr lang="en-US" sz="1800" dirty="0" smtClean="0">
                <a:latin typeface="Century Schoolbook" pitchFamily="18" charset="0"/>
              </a:rPr>
              <a:t> </a:t>
            </a:r>
            <a:r>
              <a:rPr lang="en-US" sz="1800" dirty="0" smtClean="0">
                <a:solidFill>
                  <a:srgbClr val="FF0000"/>
                </a:solidFill>
                <a:latin typeface="Century Schoolbook" pitchFamily="18" charset="0"/>
              </a:rPr>
              <a:t>de</a:t>
            </a:r>
            <a:r>
              <a:rPr lang="ro-RO" sz="1800" dirty="0" smtClean="0">
                <a:solidFill>
                  <a:srgbClr val="FF0000"/>
                </a:solidFill>
                <a:latin typeface="Century Schoolbook" pitchFamily="18" charset="0"/>
              </a:rPr>
              <a:t>ș</a:t>
            </a:r>
            <a:r>
              <a:rPr lang="en-US" sz="1800" dirty="0" err="1" smtClean="0">
                <a:solidFill>
                  <a:srgbClr val="FF0000"/>
                </a:solidFill>
                <a:latin typeface="Century Schoolbook" pitchFamily="18" charset="0"/>
              </a:rPr>
              <a:t>ertice</a:t>
            </a:r>
            <a:r>
              <a:rPr lang="en-US" sz="1800" dirty="0" smtClean="0">
                <a:solidFill>
                  <a:srgbClr val="FF0000"/>
                </a:solidFill>
                <a:latin typeface="Century Schoolbook" pitchFamily="18" charset="0"/>
              </a:rPr>
              <a:t> </a:t>
            </a:r>
            <a:r>
              <a:rPr lang="ro-RO" sz="1800" dirty="0" err="1">
                <a:solidFill>
                  <a:srgbClr val="FF0000"/>
                </a:solidFill>
                <a:latin typeface="Century Schoolbook" pitchFamily="18" charset="0"/>
              </a:rPr>
              <a:t>ș</a:t>
            </a:r>
            <a:r>
              <a:rPr lang="en-US" sz="1800" dirty="0" err="1" smtClean="0">
                <a:solidFill>
                  <a:srgbClr val="FF0000"/>
                </a:solidFill>
                <a:latin typeface="Century Schoolbook" pitchFamily="18" charset="0"/>
              </a:rPr>
              <a:t>i</a:t>
            </a:r>
            <a:r>
              <a:rPr lang="en-US" sz="1800" dirty="0" smtClean="0">
                <a:solidFill>
                  <a:srgbClr val="FF0000"/>
                </a:solidFill>
                <a:latin typeface="Century Schoolbook" pitchFamily="18" charset="0"/>
              </a:rPr>
              <a:t> </a:t>
            </a:r>
            <a:r>
              <a:rPr lang="en-US" sz="1800" dirty="0" err="1" smtClean="0">
                <a:latin typeface="Century Schoolbook" pitchFamily="18" charset="0"/>
              </a:rPr>
              <a:t>solurile</a:t>
            </a:r>
            <a:r>
              <a:rPr lang="en-US" sz="1800" dirty="0" smtClean="0">
                <a:latin typeface="Century Schoolbook" pitchFamily="18" charset="0"/>
              </a:rPr>
              <a:t> </a:t>
            </a:r>
            <a:r>
              <a:rPr lang="en-US" sz="1800" dirty="0" err="1" smtClean="0">
                <a:latin typeface="Century Schoolbook" pitchFamily="18" charset="0"/>
              </a:rPr>
              <a:t>lateritice</a:t>
            </a:r>
            <a:r>
              <a:rPr lang="en-US" sz="1800" dirty="0" smtClean="0">
                <a:latin typeface="Century Schoolbook" pitchFamily="18" charset="0"/>
              </a:rPr>
              <a:t> </a:t>
            </a:r>
            <a:r>
              <a:rPr lang="en-US" sz="1800" dirty="0" err="1" smtClean="0">
                <a:latin typeface="Century Schoolbook" pitchFamily="18" charset="0"/>
              </a:rPr>
              <a:t>podzolite</a:t>
            </a:r>
            <a:r>
              <a:rPr lang="en-US" sz="1800" dirty="0" smtClean="0">
                <a:latin typeface="Century Schoolbook" pitchFamily="18" charset="0"/>
              </a:rPr>
              <a:t>. </a:t>
            </a:r>
            <a:endParaRPr lang="en-US" sz="1800" dirty="0">
              <a:latin typeface="Century Schoolbook" pitchFamily="18" charset="0"/>
            </a:endParaRPr>
          </a:p>
        </p:txBody>
      </p:sp>
    </p:spTree>
  </p:cSld>
  <p:clrMapOvr>
    <a:masterClrMapping/>
  </p:clrMapOvr>
  <p:transition spd="med">
    <p:wip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cf.ydcdn.net/1.0.1.32/images/main/Sahara.jpg"/>
          <p:cNvPicPr>
            <a:picLocks noChangeAspect="1" noChangeArrowheads="1"/>
          </p:cNvPicPr>
          <p:nvPr/>
        </p:nvPicPr>
        <p:blipFill>
          <a:blip r:embed="rId2" cstate="print"/>
          <a:srcRect/>
          <a:stretch>
            <a:fillRect/>
          </a:stretch>
        </p:blipFill>
        <p:spPr bwMode="auto">
          <a:xfrm>
            <a:off x="5715000" y="0"/>
            <a:ext cx="3429000" cy="3978475"/>
          </a:xfrm>
          <a:prstGeom prst="rect">
            <a:avLst/>
          </a:prstGeom>
          <a:ln>
            <a:noFill/>
          </a:ln>
          <a:effectLst>
            <a:softEdge rad="112500"/>
          </a:effectLst>
        </p:spPr>
      </p:pic>
      <p:pic>
        <p:nvPicPr>
          <p:cNvPr id="1028" name="Picture 4" descr="http://upload.wikimedia.org/wikipedia/commons/5/52/Sahara_4.jpg"/>
          <p:cNvPicPr>
            <a:picLocks noChangeAspect="1" noChangeArrowheads="1"/>
          </p:cNvPicPr>
          <p:nvPr/>
        </p:nvPicPr>
        <p:blipFill>
          <a:blip r:embed="rId3" cstate="print"/>
          <a:srcRect/>
          <a:stretch>
            <a:fillRect/>
          </a:stretch>
        </p:blipFill>
        <p:spPr bwMode="auto">
          <a:xfrm>
            <a:off x="5794243" y="4343400"/>
            <a:ext cx="3349757" cy="2514600"/>
          </a:xfrm>
          <a:prstGeom prst="rect">
            <a:avLst/>
          </a:prstGeom>
          <a:ln>
            <a:noFill/>
          </a:ln>
          <a:effectLst>
            <a:softEdge rad="112500"/>
          </a:effectLst>
        </p:spPr>
      </p:pic>
      <p:pic>
        <p:nvPicPr>
          <p:cNvPr id="1032" name="Picture 8" descr="http://biomesaharadesert.weebly.com/uploads/2/7/1/0/27102447/5971829_orig.jpg"/>
          <p:cNvPicPr>
            <a:picLocks noChangeAspect="1" noChangeArrowheads="1"/>
          </p:cNvPicPr>
          <p:nvPr/>
        </p:nvPicPr>
        <p:blipFill>
          <a:blip r:embed="rId4" cstate="print"/>
          <a:srcRect/>
          <a:stretch>
            <a:fillRect/>
          </a:stretch>
        </p:blipFill>
        <p:spPr bwMode="auto">
          <a:xfrm>
            <a:off x="228600" y="152400"/>
            <a:ext cx="5238750" cy="2743201"/>
          </a:xfrm>
          <a:prstGeom prst="rect">
            <a:avLst/>
          </a:prstGeom>
          <a:ln>
            <a:noFill/>
          </a:ln>
          <a:effectLst>
            <a:softEdge rad="112500"/>
          </a:effectLst>
        </p:spPr>
      </p:pic>
      <p:pic>
        <p:nvPicPr>
          <p:cNvPr id="1034" name="Picture 10" descr="http://s3.amazonaws.com/rapgenius/filepicker%2FOfnSqNriT96HVPMSOu77_Sahara_Occidental_paysage.jpg"/>
          <p:cNvPicPr>
            <a:picLocks noChangeAspect="1" noChangeArrowheads="1"/>
          </p:cNvPicPr>
          <p:nvPr/>
        </p:nvPicPr>
        <p:blipFill>
          <a:blip r:embed="rId5" cstate="print"/>
          <a:srcRect/>
          <a:stretch>
            <a:fillRect/>
          </a:stretch>
        </p:blipFill>
        <p:spPr bwMode="auto">
          <a:xfrm>
            <a:off x="0" y="3048000"/>
            <a:ext cx="5715000" cy="3810000"/>
          </a:xfrm>
          <a:prstGeom prst="rect">
            <a:avLst/>
          </a:prstGeom>
          <a:ln>
            <a:noFill/>
          </a:ln>
          <a:effectLst>
            <a:softEdge rad="112500"/>
          </a:effectLst>
        </p:spPr>
      </p:pic>
      <p:sp>
        <p:nvSpPr>
          <p:cNvPr id="9" name="Rectangle 8"/>
          <p:cNvSpPr/>
          <p:nvPr/>
        </p:nvSpPr>
        <p:spPr>
          <a:xfrm>
            <a:off x="5835627" y="3657600"/>
            <a:ext cx="3390672"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rPr>
              <a:t>SAHARA</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Schoolbook" pitchFamily="18" charset="0"/>
            </a:endParaRPr>
          </a:p>
        </p:txBody>
      </p:sp>
    </p:spTree>
  </p:cSld>
  <p:clrMapOvr>
    <a:masterClrMapping/>
  </p:clrMapOvr>
  <p:transition spd="med">
    <p:wipe/>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Picture 2" descr="https://fronterasblog.files.wordpress.com/2012/04/kalaharimap.jpg"/>
          <p:cNvPicPr>
            <a:picLocks noChangeAspect="1" noChangeArrowheads="1"/>
          </p:cNvPicPr>
          <p:nvPr/>
        </p:nvPicPr>
        <p:blipFill>
          <a:blip r:embed="rId2" cstate="print"/>
          <a:srcRect/>
          <a:stretch>
            <a:fillRect/>
          </a:stretch>
        </p:blipFill>
        <p:spPr bwMode="auto">
          <a:xfrm>
            <a:off x="3905250" y="0"/>
            <a:ext cx="5238750" cy="2876551"/>
          </a:xfrm>
          <a:prstGeom prst="rect">
            <a:avLst/>
          </a:prstGeom>
          <a:ln>
            <a:noFill/>
          </a:ln>
          <a:effectLst>
            <a:softEdge rad="112500"/>
          </a:effectLst>
        </p:spPr>
      </p:pic>
      <p:pic>
        <p:nvPicPr>
          <p:cNvPr id="23556" name="Picture 4" descr="http://newsworld247.com/wp-content/uploads/2014/06/Kalahari-Desert.jpg"/>
          <p:cNvPicPr>
            <a:picLocks noChangeAspect="1" noChangeArrowheads="1"/>
          </p:cNvPicPr>
          <p:nvPr/>
        </p:nvPicPr>
        <p:blipFill>
          <a:blip r:embed="rId3" cstate="print"/>
          <a:srcRect/>
          <a:stretch>
            <a:fillRect/>
          </a:stretch>
        </p:blipFill>
        <p:spPr bwMode="auto">
          <a:xfrm>
            <a:off x="0" y="2743200"/>
            <a:ext cx="5841902" cy="4114800"/>
          </a:xfrm>
          <a:prstGeom prst="rect">
            <a:avLst/>
          </a:prstGeom>
          <a:ln>
            <a:noFill/>
          </a:ln>
          <a:effectLst>
            <a:softEdge rad="112500"/>
          </a:effectLst>
        </p:spPr>
      </p:pic>
      <p:pic>
        <p:nvPicPr>
          <p:cNvPr id="23558" name="Picture 6" descr="http://wallpaperswiki.org/wp-content/uploads/2012/10/Kalahari-Desert.jpg"/>
          <p:cNvPicPr>
            <a:picLocks noChangeAspect="1" noChangeArrowheads="1"/>
          </p:cNvPicPr>
          <p:nvPr/>
        </p:nvPicPr>
        <p:blipFill>
          <a:blip r:embed="rId4" cstate="print"/>
          <a:srcRect/>
          <a:stretch>
            <a:fillRect/>
          </a:stretch>
        </p:blipFill>
        <p:spPr bwMode="auto">
          <a:xfrm>
            <a:off x="0" y="0"/>
            <a:ext cx="3962400" cy="2974499"/>
          </a:xfrm>
          <a:prstGeom prst="rect">
            <a:avLst/>
          </a:prstGeom>
          <a:ln>
            <a:noFill/>
          </a:ln>
          <a:effectLst>
            <a:softEdge rad="112500"/>
          </a:effectLst>
        </p:spPr>
      </p:pic>
      <p:pic>
        <p:nvPicPr>
          <p:cNvPr id="23560" name="Picture 8" descr="http://www.equitours.com/wp-content/uploads/2012/11/Kalahari.2-646x459.jpg"/>
          <p:cNvPicPr>
            <a:picLocks noChangeAspect="1" noChangeArrowheads="1"/>
          </p:cNvPicPr>
          <p:nvPr/>
        </p:nvPicPr>
        <p:blipFill>
          <a:blip r:embed="rId5" cstate="print"/>
          <a:srcRect/>
          <a:stretch>
            <a:fillRect/>
          </a:stretch>
        </p:blipFill>
        <p:spPr bwMode="auto">
          <a:xfrm>
            <a:off x="5714999" y="2971800"/>
            <a:ext cx="3431823" cy="2438400"/>
          </a:xfrm>
          <a:prstGeom prst="rect">
            <a:avLst/>
          </a:prstGeom>
          <a:ln>
            <a:noFill/>
          </a:ln>
          <a:effectLst>
            <a:softEdge rad="112500"/>
          </a:effectLst>
        </p:spPr>
      </p:pic>
      <p:sp>
        <p:nvSpPr>
          <p:cNvPr id="8" name="Rectangle 7"/>
          <p:cNvSpPr/>
          <p:nvPr/>
        </p:nvSpPr>
        <p:spPr>
          <a:xfrm>
            <a:off x="5715000" y="5486400"/>
            <a:ext cx="3536546" cy="76944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4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entury Schoolbook" pitchFamily="18" charset="0"/>
              </a:rPr>
              <a:t>KALAHARI</a:t>
            </a:r>
            <a:endParaRPr lang="en-US" sz="4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entury Schoolbook" pitchFamily="18" charset="0"/>
            </a:endParaRPr>
          </a:p>
        </p:txBody>
      </p:sp>
    </p:spTree>
  </p:cSld>
  <p:clrMapOvr>
    <a:masterClrMapping/>
  </p:clrMapOvr>
  <p:transition spd="med">
    <p:wip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675</TotalTime>
  <Words>839</Words>
  <Application>Microsoft Office PowerPoint</Application>
  <PresentationFormat>On-screen Show (4:3)</PresentationFormat>
  <Paragraphs>108</Paragraphs>
  <Slides>16</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16</vt:i4>
      </vt:variant>
    </vt:vector>
  </HeadingPairs>
  <TitlesOfParts>
    <vt:vector size="29" baseType="lpstr">
      <vt:lpstr>Arial Unicode MS</vt:lpstr>
      <vt:lpstr>Bradley Hand ITC</vt:lpstr>
      <vt:lpstr>Calibri</vt:lpstr>
      <vt:lpstr>Cambria Math</vt:lpstr>
      <vt:lpstr>Century Schoolbook</vt:lpstr>
      <vt:lpstr>Courier New</vt:lpstr>
      <vt:lpstr>Footlight MT Light</vt:lpstr>
      <vt:lpstr>Franklin Gothic Book</vt:lpstr>
      <vt:lpstr>Franklin Gothic Medium</vt:lpstr>
      <vt:lpstr>Microsoft Sans Serif</vt:lpstr>
      <vt:lpstr>Tahoma</vt:lpstr>
      <vt:lpstr>Wingdings 2</vt:lpstr>
      <vt:lpstr>Trek</vt:lpstr>
      <vt:lpstr>PowerPoint Presentation</vt:lpstr>
      <vt:lpstr>PowerPoint Presentation</vt:lpstr>
      <vt:lpstr>Mirodenii originare din africa:</vt:lpstr>
      <vt:lpstr>PowerPoint Presentation</vt:lpstr>
      <vt:lpstr>Condiţii de mediu Tipuri de climă în Africa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Cilantro – originar  din  Egipt  </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admin</cp:lastModifiedBy>
  <cp:revision>81</cp:revision>
  <dcterms:created xsi:type="dcterms:W3CDTF">2006-08-16T00:00:00Z</dcterms:created>
  <dcterms:modified xsi:type="dcterms:W3CDTF">2017-11-07T13:17:18Z</dcterms:modified>
</cp:coreProperties>
</file>