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15" autoAdjust="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zitiv titlu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u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17" name="Subtitlu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o-RO" smtClean="0"/>
              <a:t>Faceți clic pentru editarea stilului de subtitlu al coordonatorului</a:t>
            </a:r>
            <a:endParaRPr kumimoji="0" lang="en-US"/>
          </a:p>
        </p:txBody>
      </p:sp>
      <p:sp>
        <p:nvSpPr>
          <p:cNvPr id="30" name="Substituent dată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17E33-AAB7-4844-8DAF-74518EA13A2E}" type="datetimeFigureOut">
              <a:rPr lang="en-US" smtClean="0"/>
              <a:pPr/>
              <a:t>11/7/2017</a:t>
            </a:fld>
            <a:endParaRPr lang="en-US"/>
          </a:p>
        </p:txBody>
      </p:sp>
      <p:sp>
        <p:nvSpPr>
          <p:cNvPr id="19" name="Substituent subsol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ubstituent număr diapozitiv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C1CED-21BE-4007-972C-91430FAE0E0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ext vertical și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3" name="Substituent text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o-RO" smtClean="0"/>
              <a:t>Faceți clic pentru a edita stilurile de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 kumimoji="0" lang="en-US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17E33-AAB7-4844-8DAF-74518EA13A2E}" type="datetimeFigureOut">
              <a:rPr lang="en-US" smtClean="0"/>
              <a:pPr/>
              <a:t>11/7/2017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C1CED-21BE-4007-972C-91430FAE0E0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lu vertical și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vertical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3" name="Substituent text vertical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o-RO" smtClean="0"/>
              <a:t>Faceți clic pentru a edita stilurile de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 kumimoji="0" lang="en-US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17E33-AAB7-4844-8DAF-74518EA13A2E}" type="datetimeFigureOut">
              <a:rPr lang="en-US" smtClean="0"/>
              <a:pPr/>
              <a:t>11/7/2017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C1CED-21BE-4007-972C-91430FAE0E0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u și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o-RO" smtClean="0"/>
              <a:t>Faceți clic pentru a edita stilurile de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 kumimoji="0" lang="en-US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17E33-AAB7-4844-8DAF-74518EA13A2E}" type="datetimeFigureOut">
              <a:rPr lang="en-US" smtClean="0"/>
              <a:pPr/>
              <a:t>11/7/2017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C1CED-21BE-4007-972C-91430FAE0E0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ntet secțiun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o-RO" smtClean="0"/>
              <a:t>Faceți clic pentru a edita stilurile de text Coordonator</a:t>
            </a:r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17E33-AAB7-4844-8DAF-74518EA13A2E}" type="datetimeFigureOut">
              <a:rPr lang="en-US" smtClean="0"/>
              <a:pPr/>
              <a:t>11/7/2017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C1CED-21BE-4007-972C-91430FAE0E0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uă tipuri de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3" name="Substituent conținut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o-RO" smtClean="0"/>
              <a:t>Faceți clic pentru a edita stilurile de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 kumimoji="0" lang="en-US"/>
          </a:p>
        </p:txBody>
      </p:sp>
      <p:sp>
        <p:nvSpPr>
          <p:cNvPr id="4" name="Substituent conținut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o-RO" smtClean="0"/>
              <a:t>Faceți clic pentru a edita stilurile de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 kumimoji="0" lang="en-US"/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17E33-AAB7-4844-8DAF-74518EA13A2E}" type="datetimeFigureOut">
              <a:rPr lang="en-US" smtClean="0"/>
              <a:pPr/>
              <a:t>11/7/2017</a:t>
            </a:fld>
            <a:endParaRPr lang="en-US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C1CED-21BE-4007-972C-91430FAE0E0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ț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o-RO" smtClean="0"/>
              <a:t>Faceți clic pentru a edita stilurile de text Coordonator</a:t>
            </a:r>
          </a:p>
        </p:txBody>
      </p:sp>
      <p:sp>
        <p:nvSpPr>
          <p:cNvPr id="4" name="Substituent text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o-RO" smtClean="0"/>
              <a:t>Faceți clic pentru a edita stilurile de text Coordonator</a:t>
            </a:r>
          </a:p>
        </p:txBody>
      </p:sp>
      <p:sp>
        <p:nvSpPr>
          <p:cNvPr id="5" name="Substituent conținut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o-RO" smtClean="0"/>
              <a:t>Faceți clic pentru a edita stilurile de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 kumimoji="0" lang="en-US"/>
          </a:p>
        </p:txBody>
      </p:sp>
      <p:sp>
        <p:nvSpPr>
          <p:cNvPr id="6" name="Substituent conținut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o-RO" smtClean="0"/>
              <a:t>Faceți clic pentru a edita stilurile de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 kumimoji="0" lang="en-US"/>
          </a:p>
        </p:txBody>
      </p:sp>
      <p:sp>
        <p:nvSpPr>
          <p:cNvPr id="7" name="Substituent dată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17E33-AAB7-4844-8DAF-74518EA13A2E}" type="datetimeFigureOut">
              <a:rPr lang="en-US" smtClean="0"/>
              <a:pPr/>
              <a:t>11/7/2017</a:t>
            </a:fld>
            <a:endParaRPr lang="en-US"/>
          </a:p>
        </p:txBody>
      </p:sp>
      <p:sp>
        <p:nvSpPr>
          <p:cNvPr id="8" name="Substituent subsol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ubstituent număr diapozitiv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C1CED-21BE-4007-972C-91430FAE0E0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Doar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3" name="Substituent dată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17E33-AAB7-4844-8DAF-74518EA13A2E}" type="datetimeFigureOut">
              <a:rPr lang="en-US" smtClean="0"/>
              <a:pPr/>
              <a:t>11/7/2017</a:t>
            </a:fld>
            <a:endParaRPr lang="en-US"/>
          </a:p>
        </p:txBody>
      </p:sp>
      <p:sp>
        <p:nvSpPr>
          <p:cNvPr id="4" name="Substituent subsol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ubstituent număr diapozitiv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C1CED-21BE-4007-972C-91430FAE0E0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Necomple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dată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17E33-AAB7-4844-8DAF-74518EA13A2E}" type="datetimeFigureOut">
              <a:rPr lang="en-US" smtClean="0"/>
              <a:pPr/>
              <a:t>11/7/2017</a:t>
            </a:fld>
            <a:endParaRPr lang="en-US"/>
          </a:p>
        </p:txBody>
      </p:sp>
      <p:sp>
        <p:nvSpPr>
          <p:cNvPr id="3" name="Substituent subsol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ubstituent număr diapozitiv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C1CED-21BE-4007-972C-91430FAE0E0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ținut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3" name="Substituent text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o-RO" smtClean="0"/>
              <a:t>Faceți clic pentru a edita stilurile de text Coordonator</a:t>
            </a:r>
          </a:p>
        </p:txBody>
      </p:sp>
      <p:sp>
        <p:nvSpPr>
          <p:cNvPr id="4" name="Substituent conținut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o-RO" smtClean="0"/>
              <a:t>Faceți clic pentru a edita stilurile de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 kumimoji="0" lang="en-US"/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17E33-AAB7-4844-8DAF-74518EA13A2E}" type="datetimeFigureOut">
              <a:rPr lang="en-US" smtClean="0"/>
              <a:pPr/>
              <a:t>11/7/2017</a:t>
            </a:fld>
            <a:endParaRPr lang="en-US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C1CED-21BE-4007-972C-91430FAE0E0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ine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reptunghi cu un colţ tăiat şi rotunjit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Triunghi drept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4" name="Substituent text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o-RO" smtClean="0"/>
              <a:t>Faceți clic pentru a edita stilurile de text Coordonator</a:t>
            </a:r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17E33-AAB7-4844-8DAF-74518EA13A2E}" type="datetimeFigureOut">
              <a:rPr lang="en-US" smtClean="0"/>
              <a:pPr/>
              <a:t>11/7/2017</a:t>
            </a:fld>
            <a:endParaRPr lang="en-US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95C1CED-21BE-4007-972C-91430FAE0E0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Substituent imagine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o-RO" smtClean="0"/>
              <a:t>Faceți clic pe pictogramă pentru a adăuga o imagine</a:t>
            </a:r>
            <a:endParaRPr kumimoji="0" lang="en-US" dirty="0"/>
          </a:p>
        </p:txBody>
      </p:sp>
      <p:sp>
        <p:nvSpPr>
          <p:cNvPr id="10" name="Formă liberă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ormă liberă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ă liberă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ormă liberă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Substituent titlu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30" name="Substituent text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o-RO" smtClean="0"/>
              <a:t>Faceți clic pentru a edita stilurile de text Coordonator</a:t>
            </a:r>
          </a:p>
          <a:p>
            <a:pPr lvl="1" eaLnBrk="1" latinLnBrk="0" hangingPunct="1"/>
            <a:r>
              <a:rPr kumimoji="0" lang="ro-RO" smtClean="0"/>
              <a:t>Al doilea nivel</a:t>
            </a:r>
          </a:p>
          <a:p>
            <a:pPr lvl="2" eaLnBrk="1" latinLnBrk="0" hangingPunct="1"/>
            <a:r>
              <a:rPr kumimoji="0" lang="ro-RO" smtClean="0"/>
              <a:t>Al treilea nivel</a:t>
            </a:r>
          </a:p>
          <a:p>
            <a:pPr lvl="3" eaLnBrk="1" latinLnBrk="0" hangingPunct="1"/>
            <a:r>
              <a:rPr kumimoji="0" lang="ro-RO" smtClean="0"/>
              <a:t>Al patrulea nivel</a:t>
            </a:r>
          </a:p>
          <a:p>
            <a:pPr lvl="4" eaLnBrk="1" latinLnBrk="0" hangingPunct="1"/>
            <a:r>
              <a:rPr kumimoji="0" lang="ro-RO" smtClean="0"/>
              <a:t>Al cincilea nivel</a:t>
            </a:r>
            <a:endParaRPr kumimoji="0" lang="en-US"/>
          </a:p>
        </p:txBody>
      </p:sp>
      <p:sp>
        <p:nvSpPr>
          <p:cNvPr id="10" name="Substituent dată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A817E33-AAB7-4844-8DAF-74518EA13A2E}" type="datetimeFigureOut">
              <a:rPr lang="en-US" smtClean="0"/>
              <a:pPr/>
              <a:t>11/7/2017</a:t>
            </a:fld>
            <a:endParaRPr lang="en-US"/>
          </a:p>
        </p:txBody>
      </p:sp>
      <p:sp>
        <p:nvSpPr>
          <p:cNvPr id="22" name="Substituent subsol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ubstituent număr diapozitiv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95C1CED-21BE-4007-972C-91430FAE0E01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upare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ormă liberă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ormă liberă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3.bp.blogspot.com/-05Ok2Oup79g/U489dItGWlI/AAAAAAAAEZw/QG_Zc-wC0sU/s1600/DSC07250.JPG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r="31250"/>
          <a:stretch>
            <a:fillRect/>
          </a:stretch>
        </p:blipFill>
        <p:spPr bwMode="auto">
          <a:xfrm>
            <a:off x="0" y="0"/>
            <a:ext cx="9144000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 l="11420" r="9692" b="83069"/>
          <a:stretch>
            <a:fillRect/>
          </a:stretch>
        </p:blipFill>
        <p:spPr bwMode="auto">
          <a:xfrm>
            <a:off x="7256462" y="2348880"/>
            <a:ext cx="1887538" cy="154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0" descr="sigla agenda 21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6093296"/>
            <a:ext cx="1357312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CasetăText 6"/>
          <p:cNvSpPr txBox="1"/>
          <p:nvPr/>
        </p:nvSpPr>
        <p:spPr>
          <a:xfrm>
            <a:off x="251520" y="2924944"/>
            <a:ext cx="777686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/>
            <a:r>
              <a:rPr lang="fr-CH" sz="4400" dirty="0" smtClean="0">
                <a:solidFill>
                  <a:srgbClr val="FF0066"/>
                </a:solidFill>
                <a:latin typeface="Century Gothic" pitchFamily="34" charset="0"/>
              </a:rPr>
              <a:t>EA</a:t>
            </a:r>
            <a:r>
              <a:rPr lang="fr-CH" sz="4400" b="1" dirty="0" smtClean="0">
                <a:solidFill>
                  <a:srgbClr val="FF0066"/>
                </a:solidFill>
                <a:latin typeface="Century Gothic" pitchFamily="34" charset="0"/>
              </a:rPr>
              <a:t>Think</a:t>
            </a:r>
            <a:r>
              <a:rPr lang="fr-CH" sz="4400" dirty="0" smtClean="0">
                <a:solidFill>
                  <a:srgbClr val="FF0066"/>
                </a:solidFill>
                <a:latin typeface="Century Gothic" pitchFamily="34" charset="0"/>
              </a:rPr>
              <a:t>2015</a:t>
            </a:r>
            <a:endParaRPr lang="ro-RO" sz="4400" dirty="0" smtClean="0">
              <a:solidFill>
                <a:srgbClr val="FF0066"/>
              </a:solidFill>
              <a:latin typeface="Century Gothic" pitchFamily="34" charset="0"/>
            </a:endParaRPr>
          </a:p>
          <a:p>
            <a:pPr indent="627063"/>
            <a:endParaRPr lang="en-US" sz="2000" dirty="0" smtClean="0">
              <a:solidFill>
                <a:srgbClr val="FF0066"/>
              </a:solidFill>
              <a:latin typeface="Calibri" pitchFamily="34" charset="0"/>
            </a:endParaRPr>
          </a:p>
          <a:p>
            <a:pPr indent="627063" algn="just"/>
            <a:r>
              <a:rPr lang="ro-RO" sz="2400" b="1" dirty="0" smtClean="0">
                <a:latin typeface="Calibri" pitchFamily="34" charset="0"/>
              </a:rPr>
              <a:t>Educație globală pentru schimbare în 2015 - </a:t>
            </a:r>
            <a:r>
              <a:rPr lang="en-US" sz="2400" b="1" i="1" dirty="0" err="1" smtClean="0">
                <a:latin typeface="Calibri" pitchFamily="34" charset="0"/>
              </a:rPr>
              <a:t>Anul</a:t>
            </a:r>
            <a:r>
              <a:rPr lang="en-US" sz="2400" b="1" i="1" dirty="0" smtClean="0">
                <a:latin typeface="Calibri" pitchFamily="34" charset="0"/>
              </a:rPr>
              <a:t> European </a:t>
            </a:r>
            <a:r>
              <a:rPr lang="ro-RO" sz="2400" b="1" i="1" dirty="0" smtClean="0">
                <a:latin typeface="Calibri" pitchFamily="34" charset="0"/>
              </a:rPr>
              <a:t>al D</a:t>
            </a:r>
            <a:r>
              <a:rPr lang="en-US" sz="2400" b="1" i="1" dirty="0" err="1" smtClean="0">
                <a:latin typeface="Calibri" pitchFamily="34" charset="0"/>
              </a:rPr>
              <a:t>ezvolt</a:t>
            </a:r>
            <a:r>
              <a:rPr lang="ro-RO" sz="2400" b="1" i="1" dirty="0" err="1" smtClean="0">
                <a:latin typeface="Calibri" pitchFamily="34" charset="0"/>
              </a:rPr>
              <a:t>ării</a:t>
            </a:r>
            <a:r>
              <a:rPr lang="en-US" sz="2400" b="1" i="1" dirty="0" smtClean="0">
                <a:latin typeface="Calibri" pitchFamily="34" charset="0"/>
              </a:rPr>
              <a:t> </a:t>
            </a:r>
            <a:r>
              <a:rPr lang="ro-RO" sz="2400" b="1" dirty="0" smtClean="0">
                <a:latin typeface="Calibri" pitchFamily="34" charset="0"/>
              </a:rPr>
              <a:t>şi mai </a:t>
            </a:r>
            <a:r>
              <a:rPr lang="en-US" sz="2400" b="1" dirty="0" smtClean="0">
                <a:latin typeface="Calibri" pitchFamily="34" charset="0"/>
              </a:rPr>
              <a:t>d</a:t>
            </a:r>
            <a:r>
              <a:rPr lang="ro-RO" sz="2400" b="1" dirty="0" err="1" smtClean="0">
                <a:latin typeface="Calibri" pitchFamily="34" charset="0"/>
              </a:rPr>
              <a:t>eparte</a:t>
            </a:r>
            <a:r>
              <a:rPr lang="ro-RO" sz="2400" b="1" dirty="0" smtClean="0">
                <a:latin typeface="Calibri" pitchFamily="34" charset="0"/>
              </a:rPr>
              <a:t>: Angajamentul tinerilor europeni de la sere şcolare </a:t>
            </a:r>
            <a:r>
              <a:rPr lang="en-US" sz="2400" b="1" dirty="0" smtClean="0">
                <a:latin typeface="Calibri" pitchFamily="34" charset="0"/>
              </a:rPr>
              <a:t>e</a:t>
            </a:r>
            <a:r>
              <a:rPr lang="ro-RO" sz="2400" b="1" dirty="0" err="1" smtClean="0">
                <a:latin typeface="Calibri" pitchFamily="34" charset="0"/>
              </a:rPr>
              <a:t>xperimentale</a:t>
            </a:r>
            <a:r>
              <a:rPr lang="en-US" sz="2400" b="1" dirty="0" smtClean="0">
                <a:latin typeface="Calibri" pitchFamily="34" charset="0"/>
              </a:rPr>
              <a:t> </a:t>
            </a:r>
            <a:r>
              <a:rPr lang="ro-RO" sz="2400" b="1" dirty="0" smtClean="0">
                <a:latin typeface="Calibri" pitchFamily="34" charset="0"/>
              </a:rPr>
              <a:t>până la sisteme de alimentaţie sustenabile</a:t>
            </a:r>
            <a:r>
              <a:rPr lang="en-US" sz="2400" b="1" dirty="0" smtClean="0">
                <a:latin typeface="Calibri" pitchFamily="34" charset="0"/>
              </a:rPr>
              <a:t>.</a:t>
            </a:r>
            <a:endParaRPr lang="en-US" sz="2400" b="1" dirty="0">
              <a:latin typeface="Calibri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/>
          <a:lstStyle/>
          <a:p>
            <a:r>
              <a:rPr lang="en-US" dirty="0" smtClean="0"/>
              <a:t>                  </a:t>
            </a:r>
            <a:r>
              <a:rPr lang="en-US" dirty="0" err="1" smtClean="0"/>
              <a:t>Cherdele</a:t>
            </a:r>
            <a:endParaRPr lang="en-US" dirty="0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395536" y="1124744"/>
            <a:ext cx="8229600" cy="4320480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Una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din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reţetele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vechi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din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b="1" dirty="0" err="1" smtClean="0">
                <a:solidFill>
                  <a:schemeClr val="accent2">
                    <a:lumMod val="50000"/>
                  </a:schemeClr>
                </a:solidFill>
              </a:rPr>
              <a:t>Dobrogea</a:t>
            </a:r>
            <a:r>
              <a:rPr lang="fr-FR" b="1" dirty="0" smtClean="0">
                <a:solidFill>
                  <a:schemeClr val="accent2">
                    <a:lumMod val="50000"/>
                  </a:schemeClr>
                </a:solidFill>
              </a:rPr>
              <a:t> de nord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care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încă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se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prepară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în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zona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noastră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este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cea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de </a:t>
            </a:r>
            <a:r>
              <a:rPr lang="fr-FR" b="1" dirty="0" err="1" smtClean="0">
                <a:solidFill>
                  <a:schemeClr val="accent2">
                    <a:lumMod val="50000"/>
                  </a:schemeClr>
                </a:solidFill>
              </a:rPr>
              <a:t>Cherdele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</a:p>
          <a:p>
            <a:pPr algn="just">
              <a:buNone/>
            </a:pP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Mai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simplu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spus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, este o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placintă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care,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pe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vremuri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,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se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prepara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în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general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atunci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când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se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făcea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pâine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în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casă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,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folosindu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-se o parte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din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aluatul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de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pâine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</a:p>
          <a:p>
            <a:pPr>
              <a:buNone/>
            </a:pPr>
            <a:endParaRPr lang="fr-FR" dirty="0" smtClean="0">
              <a:solidFill>
                <a:schemeClr val="accent2">
                  <a:lumMod val="50000"/>
                </a:schemeClr>
              </a:solidFill>
            </a:endParaRP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fr-FR" dirty="0" smtClean="0"/>
              <a:t/>
            </a:r>
            <a:br>
              <a:rPr lang="fr-FR" dirty="0" smtClean="0"/>
            </a:br>
            <a:endParaRPr lang="en-US" dirty="0"/>
          </a:p>
        </p:txBody>
      </p:sp>
      <p:pic>
        <p:nvPicPr>
          <p:cNvPr id="1026" name="irc_mi" descr="cherdel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3429000"/>
            <a:ext cx="5688632" cy="3137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Dreptunghi 4"/>
          <p:cNvSpPr/>
          <p:nvPr/>
        </p:nvSpPr>
        <p:spPr>
          <a:xfrm>
            <a:off x="7588766" y="0"/>
            <a:ext cx="15552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CH" dirty="0" smtClean="0">
                <a:solidFill>
                  <a:srgbClr val="050DB7"/>
                </a:solidFill>
                <a:latin typeface="Century Gothic" pitchFamily="34" charset="0"/>
              </a:rPr>
              <a:t>EA</a:t>
            </a:r>
            <a:r>
              <a:rPr lang="fr-CH" b="1" dirty="0" smtClean="0">
                <a:solidFill>
                  <a:srgbClr val="050DB7"/>
                </a:solidFill>
                <a:latin typeface="Century Gothic" pitchFamily="34" charset="0"/>
              </a:rPr>
              <a:t>Think</a:t>
            </a:r>
            <a:r>
              <a:rPr lang="fr-CH" dirty="0" smtClean="0">
                <a:solidFill>
                  <a:schemeClr val="bg1"/>
                </a:solidFill>
                <a:latin typeface="Century Gothic" pitchFamily="34" charset="0"/>
              </a:rPr>
              <a:t>2015</a:t>
            </a:r>
            <a:endParaRPr lang="en-US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467544" y="980728"/>
            <a:ext cx="8229600" cy="5616624"/>
          </a:xfrm>
        </p:spPr>
        <p:txBody>
          <a:bodyPr>
            <a:normAutofit fontScale="85000" lnSpcReduction="10000"/>
          </a:bodyPr>
          <a:lstStyle/>
          <a:p>
            <a:pPr algn="just"/>
            <a:r>
              <a:rPr lang="fr-FR" b="1" dirty="0" err="1" smtClean="0">
                <a:solidFill>
                  <a:schemeClr val="accent2">
                    <a:lumMod val="50000"/>
                  </a:schemeClr>
                </a:solidFill>
              </a:rPr>
              <a:t>Ingrediente</a:t>
            </a:r>
            <a:r>
              <a:rPr lang="fr-FR" b="1" dirty="0" smtClean="0">
                <a:solidFill>
                  <a:schemeClr val="accent2">
                    <a:lumMod val="50000"/>
                  </a:schemeClr>
                </a:solidFill>
              </a:rPr>
              <a:t>  </a:t>
            </a:r>
            <a:r>
              <a:rPr lang="fr-FR" b="1" dirty="0" err="1" smtClean="0">
                <a:solidFill>
                  <a:schemeClr val="accent2">
                    <a:lumMod val="50000"/>
                  </a:schemeClr>
                </a:solidFill>
              </a:rPr>
              <a:t>şi</a:t>
            </a:r>
            <a:r>
              <a:rPr lang="fr-FR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b="1" dirty="0" err="1" smtClean="0">
                <a:solidFill>
                  <a:schemeClr val="accent2">
                    <a:lumMod val="50000"/>
                  </a:schemeClr>
                </a:solidFill>
              </a:rPr>
              <a:t>metoda</a:t>
            </a:r>
            <a:r>
              <a:rPr lang="fr-FR" b="1" dirty="0" smtClean="0">
                <a:solidFill>
                  <a:schemeClr val="accent2">
                    <a:lumMod val="50000"/>
                  </a:schemeClr>
                </a:solidFill>
              </a:rPr>
              <a:t> de </a:t>
            </a:r>
            <a:r>
              <a:rPr lang="fr-FR" b="1" dirty="0" err="1" smtClean="0">
                <a:solidFill>
                  <a:schemeClr val="accent2">
                    <a:lumMod val="50000"/>
                  </a:schemeClr>
                </a:solidFill>
              </a:rPr>
              <a:t>preparare</a:t>
            </a:r>
            <a:r>
              <a:rPr lang="fr-FR" b="1" dirty="0" smtClean="0">
                <a:solidFill>
                  <a:schemeClr val="accent2">
                    <a:lumMod val="50000"/>
                  </a:schemeClr>
                </a:solidFill>
              </a:rPr>
              <a:t>: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Aluatul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conţine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apă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,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sare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,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drojdie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şi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făină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. Se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adaugă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o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cană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de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apă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, se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dă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un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praf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de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sare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, un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cubuleţ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de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drojdie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şi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se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amestecă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. Se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toarnă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făina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şi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se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frământă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până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se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obţine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coca. Se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lasă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aluatul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la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dospit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,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acoperit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la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căldur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ă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până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creşte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  <a:endParaRPr lang="en-US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just"/>
            <a:r>
              <a:rPr lang="fr-FR" b="1" dirty="0" err="1" smtClean="0">
                <a:solidFill>
                  <a:schemeClr val="accent2">
                    <a:lumMod val="50000"/>
                  </a:schemeClr>
                </a:solidFill>
              </a:rPr>
              <a:t>Umplutura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: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brânza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amestecată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cu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ou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şi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cu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verdeaţă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tocată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mărunt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(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mărar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şi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foi de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ceapă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verde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). 2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mâini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bune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de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verdeaţă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, 1/2 kg de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brânză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şi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4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ouă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  <a:endParaRPr lang="en-US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just">
              <a:buNone/>
            </a:pP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  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Din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coca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dospită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se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întind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foi de 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a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proximativ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10 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cm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>
                <a:solidFill>
                  <a:schemeClr val="accent2">
                    <a:lumMod val="50000"/>
                  </a:schemeClr>
                </a:solidFill>
              </a:rPr>
              <a:t>lăţime</a:t>
            </a:r>
            <a:r>
              <a:rPr lang="fr-FR" dirty="0">
                <a:solidFill>
                  <a:schemeClr val="accent2">
                    <a:lumMod val="50000"/>
                  </a:schemeClr>
                </a:solidFill>
              </a:rPr>
              <a:t>,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pe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mijlocul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acestora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se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adaugă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umplutura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, se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pliază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pe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l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ă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ţime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şi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se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portionează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în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bucăţi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. Se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lasă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10-15 minute la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crescut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ș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i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apoi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se 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a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ș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eaz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ă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pe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o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tava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unsă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cu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ulei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.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După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aceea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,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bucăţile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se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ung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cu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ulei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pe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deasupra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ș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i 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se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dă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tava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la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cuptorul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încins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în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prealabil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.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Când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aproape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s-au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copt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, se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scoate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tava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din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cuptor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şi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bucăţile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se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ung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pe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deasupra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cu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un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amestec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de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iaurt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(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sau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lapte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dulce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)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cu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ouă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. 400 g de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iaurt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şi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3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ouă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.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Apoi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se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introduce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iar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tava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la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loc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în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cuptor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şi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se mai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lasă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până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se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rumenesc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  <a:endParaRPr lang="en-US" dirty="0" smtClean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Dreptunghi 3"/>
          <p:cNvSpPr/>
          <p:nvPr/>
        </p:nvSpPr>
        <p:spPr>
          <a:xfrm>
            <a:off x="7588766" y="0"/>
            <a:ext cx="15552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CH" dirty="0" smtClean="0">
                <a:solidFill>
                  <a:srgbClr val="050DB7"/>
                </a:solidFill>
                <a:latin typeface="Century Gothic" pitchFamily="34" charset="0"/>
              </a:rPr>
              <a:t>EA</a:t>
            </a:r>
            <a:r>
              <a:rPr lang="fr-CH" b="1" dirty="0" smtClean="0">
                <a:solidFill>
                  <a:srgbClr val="050DB7"/>
                </a:solidFill>
                <a:latin typeface="Century Gothic" pitchFamily="34" charset="0"/>
              </a:rPr>
              <a:t>Think</a:t>
            </a:r>
            <a:r>
              <a:rPr lang="fr-CH" dirty="0" smtClean="0">
                <a:solidFill>
                  <a:schemeClr val="bg1"/>
                </a:solidFill>
                <a:latin typeface="Century Gothic" pitchFamily="34" charset="0"/>
              </a:rPr>
              <a:t>2015</a:t>
            </a:r>
            <a:endParaRPr lang="en-US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</a:t>
            </a:r>
            <a:endParaRPr lang="en-US" dirty="0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395536" y="692696"/>
            <a:ext cx="8229600" cy="4389120"/>
          </a:xfrm>
        </p:spPr>
        <p:txBody>
          <a:bodyPr/>
          <a:lstStyle/>
          <a:p>
            <a:pPr algn="just"/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Pentru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iubitorii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de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mâncăruri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mai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uşoare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,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meniurile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b="1" dirty="0" err="1" smtClean="0">
                <a:solidFill>
                  <a:schemeClr val="accent2">
                    <a:lumMod val="50000"/>
                  </a:schemeClr>
                </a:solidFill>
              </a:rPr>
              <a:t>turce</a:t>
            </a:r>
            <a:r>
              <a:rPr lang="ro-RO" b="1" dirty="0" smtClean="0">
                <a:solidFill>
                  <a:schemeClr val="accent2">
                    <a:lumMod val="50000"/>
                  </a:schemeClr>
                </a:solidFill>
              </a:rPr>
              <a:t>ș</a:t>
            </a:r>
            <a:r>
              <a:rPr lang="fr-FR" b="1" dirty="0" smtClean="0">
                <a:solidFill>
                  <a:schemeClr val="accent2">
                    <a:lumMod val="50000"/>
                  </a:schemeClr>
                </a:solidFill>
              </a:rPr>
              <a:t>ti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oferă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destule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alternative, de la</a:t>
            </a:r>
            <a:r>
              <a:rPr lang="fr-FR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b="1" dirty="0" err="1" smtClean="0">
                <a:solidFill>
                  <a:schemeClr val="accent2">
                    <a:lumMod val="50000"/>
                  </a:schemeClr>
                </a:solidFill>
              </a:rPr>
              <a:t>salate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cu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verdeaţă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,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castraveţi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,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roşi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i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şi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alte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legume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,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nuci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ș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i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brânză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  <a:endParaRPr lang="en-US" dirty="0" smtClean="0">
              <a:solidFill>
                <a:schemeClr val="accent2">
                  <a:lumMod val="50000"/>
                </a:schemeClr>
              </a:solidFill>
            </a:endParaRPr>
          </a:p>
          <a:p>
            <a:pPr>
              <a:buNone/>
            </a:pPr>
            <a:endParaRPr lang="en-US" dirty="0"/>
          </a:p>
        </p:txBody>
      </p:sp>
      <p:pic>
        <p:nvPicPr>
          <p:cNvPr id="2050" name="Picture 2" descr="salata-de-legume-cu-branz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2276872"/>
            <a:ext cx="5400600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Dreptunghi 4"/>
          <p:cNvSpPr/>
          <p:nvPr/>
        </p:nvSpPr>
        <p:spPr>
          <a:xfrm>
            <a:off x="7588766" y="0"/>
            <a:ext cx="15552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CH" dirty="0" smtClean="0">
                <a:solidFill>
                  <a:srgbClr val="050DB7"/>
                </a:solidFill>
                <a:latin typeface="Century Gothic" pitchFamily="34" charset="0"/>
              </a:rPr>
              <a:t>EA</a:t>
            </a:r>
            <a:r>
              <a:rPr lang="fr-CH" b="1" dirty="0" smtClean="0">
                <a:solidFill>
                  <a:srgbClr val="050DB7"/>
                </a:solidFill>
                <a:latin typeface="Century Gothic" pitchFamily="34" charset="0"/>
              </a:rPr>
              <a:t>Think</a:t>
            </a:r>
            <a:r>
              <a:rPr lang="fr-CH" dirty="0" smtClean="0">
                <a:solidFill>
                  <a:schemeClr val="bg1"/>
                </a:solidFill>
                <a:latin typeface="Century Gothic" pitchFamily="34" charset="0"/>
              </a:rPr>
              <a:t>2015</a:t>
            </a:r>
            <a:endParaRPr lang="en-US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        </a:t>
            </a:r>
            <a:r>
              <a:rPr lang="en-US" dirty="0" err="1" smtClean="0"/>
              <a:t>Baclavale</a:t>
            </a:r>
            <a:endParaRPr lang="en-US" dirty="0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/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Tot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un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simbol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al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Turciei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, </a:t>
            </a:r>
            <a:r>
              <a:rPr lang="fr-FR" b="1" dirty="0" err="1" smtClean="0">
                <a:solidFill>
                  <a:schemeClr val="accent2">
                    <a:lumMod val="50000"/>
                  </a:schemeClr>
                </a:solidFill>
              </a:rPr>
              <a:t>baclavalele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sunt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un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desert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foarte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apreciat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, dar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şi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extrem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de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dulce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,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aşa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că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e de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preferat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să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limitaţi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o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porţie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la 2-3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bucăţi</a:t>
            </a:r>
            <a:r>
              <a:rPr lang="fr-FR" dirty="0" smtClean="0"/>
              <a:t>. </a:t>
            </a:r>
            <a:endParaRPr lang="en-US" dirty="0"/>
          </a:p>
        </p:txBody>
      </p:sp>
      <p:pic>
        <p:nvPicPr>
          <p:cNvPr id="3074" name="Picture 2" descr="baclaval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3284984"/>
            <a:ext cx="4454649" cy="317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asetăText 4"/>
          <p:cNvSpPr txBox="1"/>
          <p:nvPr/>
        </p:nvSpPr>
        <p:spPr>
          <a:xfrm>
            <a:off x="755576" y="3429000"/>
            <a:ext cx="324036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chemeClr val="accent2">
                    <a:lumMod val="50000"/>
                  </a:schemeClr>
                </a:solidFill>
              </a:rPr>
              <a:t>O </a:t>
            </a:r>
            <a:r>
              <a:rPr lang="fr-FR" sz="2400" dirty="0" err="1">
                <a:solidFill>
                  <a:schemeClr val="accent2">
                    <a:lumMod val="50000"/>
                  </a:schemeClr>
                </a:solidFill>
              </a:rPr>
              <a:t>alegere</a:t>
            </a:r>
            <a:r>
              <a:rPr lang="fr-FR" sz="24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sz="2400" dirty="0" err="1">
                <a:solidFill>
                  <a:schemeClr val="accent2">
                    <a:lumMod val="50000"/>
                  </a:schemeClr>
                </a:solidFill>
              </a:rPr>
              <a:t>cam</a:t>
            </a:r>
            <a:r>
              <a:rPr lang="fr-FR" sz="24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sz="2400" dirty="0" err="1">
                <a:solidFill>
                  <a:schemeClr val="accent2">
                    <a:lumMod val="50000"/>
                  </a:schemeClr>
                </a:solidFill>
              </a:rPr>
              <a:t>dificilă</a:t>
            </a:r>
            <a:r>
              <a:rPr lang="fr-FR" sz="2400" dirty="0">
                <a:solidFill>
                  <a:schemeClr val="accent2">
                    <a:lumMod val="50000"/>
                  </a:schemeClr>
                </a:solidFill>
              </a:rPr>
              <a:t>, </a:t>
            </a:r>
            <a:r>
              <a:rPr lang="fr-FR" sz="2400" dirty="0" err="1">
                <a:solidFill>
                  <a:schemeClr val="accent2">
                    <a:lumMod val="50000"/>
                  </a:schemeClr>
                </a:solidFill>
              </a:rPr>
              <a:t>având</a:t>
            </a:r>
            <a:r>
              <a:rPr lang="fr-FR" sz="24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sz="2400" dirty="0" err="1">
                <a:solidFill>
                  <a:schemeClr val="accent2">
                    <a:lumMod val="50000"/>
                  </a:schemeClr>
                </a:solidFill>
              </a:rPr>
              <a:t>în</a:t>
            </a:r>
            <a:r>
              <a:rPr lang="fr-FR" sz="24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sz="2400" dirty="0" err="1">
                <a:solidFill>
                  <a:schemeClr val="accent2">
                    <a:lumMod val="50000"/>
                  </a:schemeClr>
                </a:solidFill>
              </a:rPr>
              <a:t>vedere</a:t>
            </a:r>
            <a:r>
              <a:rPr lang="fr-FR" sz="24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sz="2400" dirty="0" err="1">
                <a:solidFill>
                  <a:schemeClr val="accent2">
                    <a:lumMod val="50000"/>
                  </a:schemeClr>
                </a:solidFill>
              </a:rPr>
              <a:t>varietatea</a:t>
            </a:r>
            <a:r>
              <a:rPr lang="fr-FR" sz="24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sz="2400" dirty="0" err="1">
                <a:solidFill>
                  <a:schemeClr val="accent2">
                    <a:lumMod val="50000"/>
                  </a:schemeClr>
                </a:solidFill>
              </a:rPr>
              <a:t>sortimentelor</a:t>
            </a:r>
            <a:r>
              <a:rPr lang="fr-FR" sz="2400" dirty="0">
                <a:solidFill>
                  <a:schemeClr val="accent2">
                    <a:lumMod val="50000"/>
                  </a:schemeClr>
                </a:solidFill>
              </a:rPr>
              <a:t>: </a:t>
            </a:r>
            <a:r>
              <a:rPr lang="fr-FR" sz="2400" dirty="0" err="1">
                <a:solidFill>
                  <a:schemeClr val="accent2">
                    <a:lumMod val="50000"/>
                  </a:schemeClr>
                </a:solidFill>
              </a:rPr>
              <a:t>cu</a:t>
            </a:r>
            <a:r>
              <a:rPr lang="fr-FR" sz="24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sz="2400" dirty="0" err="1">
                <a:solidFill>
                  <a:schemeClr val="accent2">
                    <a:lumMod val="50000"/>
                  </a:schemeClr>
                </a:solidFill>
              </a:rPr>
              <a:t>mult</a:t>
            </a:r>
            <a:r>
              <a:rPr lang="fr-FR" sz="24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sz="2400" dirty="0" err="1">
                <a:solidFill>
                  <a:schemeClr val="accent2">
                    <a:lumMod val="50000"/>
                  </a:schemeClr>
                </a:solidFill>
              </a:rPr>
              <a:t>fistic</a:t>
            </a:r>
            <a:r>
              <a:rPr lang="fr-FR" sz="2400" dirty="0">
                <a:solidFill>
                  <a:schemeClr val="accent2">
                    <a:lumMod val="50000"/>
                  </a:schemeClr>
                </a:solidFill>
              </a:rPr>
              <a:t>, </a:t>
            </a:r>
            <a:r>
              <a:rPr lang="fr-FR" sz="2400" dirty="0" err="1">
                <a:solidFill>
                  <a:schemeClr val="accent2">
                    <a:lumMod val="50000"/>
                  </a:schemeClr>
                </a:solidFill>
              </a:rPr>
              <a:t>nuci</a:t>
            </a:r>
            <a:r>
              <a:rPr lang="fr-FR" sz="2400" dirty="0">
                <a:solidFill>
                  <a:schemeClr val="accent2">
                    <a:lumMod val="50000"/>
                  </a:schemeClr>
                </a:solidFill>
              </a:rPr>
              <a:t>, </a:t>
            </a:r>
            <a:r>
              <a:rPr lang="fr-FR" sz="2400" dirty="0" err="1">
                <a:solidFill>
                  <a:schemeClr val="accent2">
                    <a:lumMod val="50000"/>
                  </a:schemeClr>
                </a:solidFill>
              </a:rPr>
              <a:t>ciocolată</a:t>
            </a:r>
            <a:r>
              <a:rPr lang="fr-FR" sz="2400" dirty="0">
                <a:solidFill>
                  <a:schemeClr val="accent2">
                    <a:lumMod val="50000"/>
                  </a:schemeClr>
                </a:solidFill>
              </a:rPr>
              <a:t>, </a:t>
            </a:r>
            <a:r>
              <a:rPr lang="fr-FR" sz="2400" dirty="0" err="1">
                <a:solidFill>
                  <a:schemeClr val="accent2">
                    <a:lumMod val="50000"/>
                  </a:schemeClr>
                </a:solidFill>
              </a:rPr>
              <a:t>în</a:t>
            </a:r>
            <a:r>
              <a:rPr lang="fr-FR" sz="2400" dirty="0">
                <a:solidFill>
                  <a:schemeClr val="accent2">
                    <a:lumMod val="50000"/>
                  </a:schemeClr>
                </a:solidFill>
              </a:rPr>
              <a:t> forme </a:t>
            </a:r>
            <a:r>
              <a:rPr lang="fr-FR" sz="2400" dirty="0" err="1">
                <a:solidFill>
                  <a:schemeClr val="accent2">
                    <a:lumMod val="50000"/>
                  </a:schemeClr>
                </a:solidFill>
              </a:rPr>
              <a:t>şi</a:t>
            </a:r>
            <a:r>
              <a:rPr lang="fr-FR" sz="24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sz="2400" dirty="0" err="1">
                <a:solidFill>
                  <a:schemeClr val="accent2">
                    <a:lumMod val="50000"/>
                  </a:schemeClr>
                </a:solidFill>
              </a:rPr>
              <a:t>culori</a:t>
            </a:r>
            <a:r>
              <a:rPr lang="fr-FR" sz="2400" dirty="0">
                <a:solidFill>
                  <a:schemeClr val="accent2">
                    <a:lumMod val="50000"/>
                  </a:schemeClr>
                </a:solidFill>
              </a:rPr>
              <a:t> de </a:t>
            </a:r>
            <a:r>
              <a:rPr lang="fr-FR" sz="2400" dirty="0" err="1">
                <a:solidFill>
                  <a:schemeClr val="accent2">
                    <a:lumMod val="50000"/>
                  </a:schemeClr>
                </a:solidFill>
              </a:rPr>
              <a:t>toate</a:t>
            </a:r>
            <a:r>
              <a:rPr lang="fr-FR" sz="24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sz="2400" dirty="0" err="1">
                <a:solidFill>
                  <a:schemeClr val="accent2">
                    <a:lumMod val="50000"/>
                  </a:schemeClr>
                </a:solidFill>
              </a:rPr>
              <a:t>felurile</a:t>
            </a:r>
            <a:r>
              <a:rPr lang="fr-FR" sz="2400" dirty="0">
                <a:solidFill>
                  <a:schemeClr val="accent2">
                    <a:lumMod val="50000"/>
                  </a:schemeClr>
                </a:solidFill>
              </a:rPr>
              <a:t>, </a:t>
            </a:r>
            <a:r>
              <a:rPr lang="fr-FR" sz="2400" dirty="0" err="1">
                <a:solidFill>
                  <a:schemeClr val="accent2">
                    <a:lumMod val="50000"/>
                  </a:schemeClr>
                </a:solidFill>
              </a:rPr>
              <a:t>înecate</a:t>
            </a:r>
            <a:r>
              <a:rPr lang="fr-FR" sz="24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sz="2400" dirty="0" err="1">
                <a:solidFill>
                  <a:schemeClr val="accent2">
                    <a:lumMod val="50000"/>
                  </a:schemeClr>
                </a:solidFill>
              </a:rPr>
              <a:t>în</a:t>
            </a:r>
            <a:r>
              <a:rPr lang="fr-FR" sz="24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sz="2400" dirty="0" err="1">
                <a:solidFill>
                  <a:schemeClr val="accent2">
                    <a:lumMod val="50000"/>
                  </a:schemeClr>
                </a:solidFill>
              </a:rPr>
              <a:t>miere</a:t>
            </a:r>
            <a:r>
              <a:rPr lang="fr-FR" sz="24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sz="2400" dirty="0" err="1">
                <a:solidFill>
                  <a:schemeClr val="accent2">
                    <a:lumMod val="50000"/>
                  </a:schemeClr>
                </a:solidFill>
              </a:rPr>
              <a:t>şi</a:t>
            </a:r>
            <a:r>
              <a:rPr lang="fr-FR" sz="2400" dirty="0">
                <a:solidFill>
                  <a:schemeClr val="accent2">
                    <a:lumMod val="50000"/>
                  </a:schemeClr>
                </a:solidFill>
              </a:rPr>
              <a:t> sirop</a:t>
            </a:r>
            <a:endParaRPr lang="en-US" sz="24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Dreptunghi 5"/>
          <p:cNvSpPr/>
          <p:nvPr/>
        </p:nvSpPr>
        <p:spPr>
          <a:xfrm>
            <a:off x="7588766" y="0"/>
            <a:ext cx="15552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CH" dirty="0" smtClean="0">
                <a:solidFill>
                  <a:srgbClr val="050DB7"/>
                </a:solidFill>
                <a:latin typeface="Century Gothic" pitchFamily="34" charset="0"/>
              </a:rPr>
              <a:t>EA</a:t>
            </a:r>
            <a:r>
              <a:rPr lang="fr-CH" b="1" dirty="0" smtClean="0">
                <a:solidFill>
                  <a:srgbClr val="050DB7"/>
                </a:solidFill>
                <a:latin typeface="Century Gothic" pitchFamily="34" charset="0"/>
              </a:rPr>
              <a:t>Think</a:t>
            </a:r>
            <a:r>
              <a:rPr lang="fr-CH" dirty="0" smtClean="0">
                <a:solidFill>
                  <a:schemeClr val="bg1"/>
                </a:solidFill>
                <a:latin typeface="Century Gothic" pitchFamily="34" charset="0"/>
              </a:rPr>
              <a:t>2015</a:t>
            </a:r>
            <a:endParaRPr lang="en-US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</a:t>
            </a:r>
            <a:r>
              <a:rPr lang="en-US" dirty="0" err="1" smtClean="0"/>
              <a:t>Ciorba</a:t>
            </a:r>
            <a:r>
              <a:rPr lang="en-US" dirty="0" smtClean="0"/>
              <a:t> de </a:t>
            </a:r>
            <a:r>
              <a:rPr lang="en-US" dirty="0" err="1" smtClean="0"/>
              <a:t>nunta</a:t>
            </a:r>
            <a:r>
              <a:rPr lang="en-US" dirty="0" smtClean="0"/>
              <a:t> t</a:t>
            </a:r>
            <a:r>
              <a:rPr lang="ro-RO" dirty="0" smtClean="0"/>
              <a:t>ă</a:t>
            </a:r>
            <a:r>
              <a:rPr lang="en-US" dirty="0" smtClean="0"/>
              <a:t>t</a:t>
            </a:r>
            <a:r>
              <a:rPr lang="ro-RO" dirty="0" smtClean="0"/>
              <a:t>ă</a:t>
            </a:r>
            <a:r>
              <a:rPr lang="en-US" dirty="0" err="1" smtClean="0"/>
              <a:t>reasc</a:t>
            </a:r>
            <a:r>
              <a:rPr lang="ro-RO" dirty="0" smtClean="0"/>
              <a:t>ă</a:t>
            </a:r>
            <a:endParaRPr lang="en-US" dirty="0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just"/>
            <a:r>
              <a:rPr lang="fr-FR" b="1" dirty="0" err="1" smtClean="0">
                <a:solidFill>
                  <a:schemeClr val="accent2">
                    <a:lumMod val="50000"/>
                  </a:schemeClr>
                </a:solidFill>
              </a:rPr>
              <a:t>Ingrediente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: -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ulei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- 500 g carne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tocat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ă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de vit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ă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(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sau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curcan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) - o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ceap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ă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mare - suc de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ro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ș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ii</a:t>
            </a:r>
            <a:r>
              <a:rPr lang="ro-RO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sau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bulion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(op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ț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ional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) - 2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morcovi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- 1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iaurt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- un g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ă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lbenu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ș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crud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- o l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ă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m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â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ie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- o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leg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ă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tur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ă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p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ă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trunjel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-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paste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Risoni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(de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preferat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),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stelu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ț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e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sau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fidea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f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oarte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fin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ă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-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sare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dup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ă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gust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endParaRPr lang="en-US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just"/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Ceapa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t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ă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iat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ă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marunt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se c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ă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le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ș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te </a:t>
            </a:r>
            <a:r>
              <a:rPr lang="ro-RO" dirty="0">
                <a:solidFill>
                  <a:schemeClr val="accent2">
                    <a:lumMod val="50000"/>
                  </a:schemeClr>
                </a:solidFill>
              </a:rPr>
              <a:t>î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n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uleiul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o-RO" dirty="0" err="1">
                <a:solidFill>
                  <a:schemeClr val="accent2">
                    <a:lumMod val="50000"/>
                  </a:schemeClr>
                </a:solidFill>
              </a:rPr>
              <a:t>î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ncins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o-RO" dirty="0">
                <a:solidFill>
                  <a:schemeClr val="accent2">
                    <a:lumMod val="50000"/>
                  </a:schemeClr>
                </a:solidFill>
              </a:rPr>
              <a:t>î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n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crati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ță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, se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adaug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ă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morcovu</a:t>
            </a:r>
            <a:r>
              <a:rPr lang="ro-RO" dirty="0">
                <a:solidFill>
                  <a:schemeClr val="accent2">
                    <a:lumMod val="50000"/>
                  </a:schemeClr>
                </a:solidFill>
              </a:rPr>
              <a:t>l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dat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prin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blender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ș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i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apoi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sosul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de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ro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ș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ii. C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â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nd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legumele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sunt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c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ă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lite, se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adaug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ă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carnea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tocat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ă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o-RO" dirty="0">
                <a:solidFill>
                  <a:schemeClr val="accent2">
                    <a:lumMod val="50000"/>
                  </a:schemeClr>
                </a:solidFill>
              </a:rPr>
              <a:t>ș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i se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presar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ă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sare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. Se c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ă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le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ș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te </a:t>
            </a:r>
            <a:r>
              <a:rPr lang="ro-RO" dirty="0">
                <a:solidFill>
                  <a:schemeClr val="accent2">
                    <a:lumMod val="50000"/>
                  </a:schemeClr>
                </a:solidFill>
              </a:rPr>
              <a:t>ș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i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carnea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amestec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â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nd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des s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ă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nu se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formeze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bulg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ă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ri 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mari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,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iar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mai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apoi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ad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ă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ug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ă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m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apro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ximativ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1,5 l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apa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.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Separat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, </a:t>
            </a:r>
            <a:r>
              <a:rPr lang="ro-RO" dirty="0" err="1">
                <a:solidFill>
                  <a:schemeClr val="accent2">
                    <a:lumMod val="50000"/>
                  </a:schemeClr>
                </a:solidFill>
              </a:rPr>
              <a:t>î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ntr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-o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farfurie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mai ad</a:t>
            </a:r>
            <a:r>
              <a:rPr lang="ro-RO" dirty="0">
                <a:solidFill>
                  <a:schemeClr val="accent2">
                    <a:lumMod val="50000"/>
                  </a:schemeClr>
                </a:solidFill>
              </a:rPr>
              <a:t>â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nc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a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batem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galbenu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ș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ul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de ou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crud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cu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iaurtul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. Cu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ajutorul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unei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linguri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mai mari,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punem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treptat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peste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iaurt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c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â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te pu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ț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in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din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zeama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fiebinte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din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crati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ță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,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a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m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estec</a:t>
            </a:r>
            <a:r>
              <a:rPr lang="ro-RO" dirty="0">
                <a:solidFill>
                  <a:schemeClr val="accent2">
                    <a:lumMod val="50000"/>
                  </a:schemeClr>
                </a:solidFill>
              </a:rPr>
              <a:t>â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nd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continuu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,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astfel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o-RO" dirty="0">
                <a:solidFill>
                  <a:schemeClr val="accent2">
                    <a:lumMod val="50000"/>
                  </a:schemeClr>
                </a:solidFill>
              </a:rPr>
              <a:t>î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nc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â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t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iaurtul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s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ă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îș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i m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ă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reasc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ă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temperatura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o-RO" dirty="0" err="1" smtClean="0">
                <a:solidFill>
                  <a:schemeClr val="accent2">
                    <a:lumMod val="50000"/>
                  </a:schemeClr>
                </a:solidFill>
              </a:rPr>
              <a:t>î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ncet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, f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ă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r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ă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s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ă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se taie. C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ă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nd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legumele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ș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i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carnea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sunt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fierte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,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turn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ă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m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sosul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de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iaurt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î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n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fir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sub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ț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ire 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î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n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crati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ță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, la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fel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,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amestec</a:t>
            </a:r>
            <a:r>
              <a:rPr lang="ro-RO" dirty="0">
                <a:solidFill>
                  <a:schemeClr val="accent2">
                    <a:lumMod val="50000"/>
                  </a:schemeClr>
                </a:solidFill>
              </a:rPr>
              <a:t>â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nd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continuu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.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Astfel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,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ciorba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va c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ă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p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ă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ta un aspect u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ș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or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cremos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ș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i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alb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. c</a:t>
            </a:r>
            <a:r>
              <a:rPr lang="ro-RO" dirty="0">
                <a:solidFill>
                  <a:schemeClr val="accent2">
                    <a:lumMod val="50000"/>
                  </a:schemeClr>
                </a:solidFill>
              </a:rPr>
              <a:t>â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nd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d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ă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o-RO" dirty="0">
                <a:solidFill>
                  <a:schemeClr val="accent2">
                    <a:lumMod val="50000"/>
                  </a:schemeClr>
                </a:solidFill>
              </a:rPr>
              <a:t>î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n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clocot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,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adaug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ă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m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pastele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ș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i le l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ă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s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ă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m s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ă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fiarb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ă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at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â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t c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â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t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scrie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pe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cutie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. 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L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a final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acrim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cu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zeama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de l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ă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m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â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ie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, mai l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ă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s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ă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m c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ă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teva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clocote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,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oprim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focul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ș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i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pres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ă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r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ă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m p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ă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trunjel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tocat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. </a:t>
            </a:r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> </a:t>
            </a:r>
            <a:endParaRPr lang="en-US" dirty="0" smtClean="0"/>
          </a:p>
          <a:p>
            <a:pPr algn="just"/>
            <a:endParaRPr lang="en-US" dirty="0"/>
          </a:p>
        </p:txBody>
      </p:sp>
      <p:sp>
        <p:nvSpPr>
          <p:cNvPr id="4" name="Dreptunghi 3"/>
          <p:cNvSpPr/>
          <p:nvPr/>
        </p:nvSpPr>
        <p:spPr>
          <a:xfrm>
            <a:off x="7588766" y="0"/>
            <a:ext cx="15552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CH" dirty="0" smtClean="0">
                <a:solidFill>
                  <a:srgbClr val="050DB7"/>
                </a:solidFill>
                <a:latin typeface="Century Gothic" pitchFamily="34" charset="0"/>
              </a:rPr>
              <a:t>EA</a:t>
            </a:r>
            <a:r>
              <a:rPr lang="fr-CH" b="1" dirty="0" smtClean="0">
                <a:solidFill>
                  <a:srgbClr val="050DB7"/>
                </a:solidFill>
                <a:latin typeface="Century Gothic" pitchFamily="34" charset="0"/>
              </a:rPr>
              <a:t>Think</a:t>
            </a:r>
            <a:r>
              <a:rPr lang="fr-CH" dirty="0" smtClean="0">
                <a:solidFill>
                  <a:schemeClr val="bg1"/>
                </a:solidFill>
                <a:latin typeface="Century Gothic" pitchFamily="34" charset="0"/>
              </a:rPr>
              <a:t>2015</a:t>
            </a:r>
            <a:endParaRPr lang="en-US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IMG_9087+cop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764704"/>
            <a:ext cx="7632848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Dreptunghi 4"/>
          <p:cNvSpPr/>
          <p:nvPr/>
        </p:nvSpPr>
        <p:spPr>
          <a:xfrm>
            <a:off x="7588766" y="0"/>
            <a:ext cx="15552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CH" dirty="0" smtClean="0">
                <a:solidFill>
                  <a:srgbClr val="050DB7"/>
                </a:solidFill>
                <a:latin typeface="Century Gothic" pitchFamily="34" charset="0"/>
              </a:rPr>
              <a:t>EA</a:t>
            </a:r>
            <a:r>
              <a:rPr lang="fr-CH" b="1" dirty="0" smtClean="0">
                <a:solidFill>
                  <a:srgbClr val="050DB7"/>
                </a:solidFill>
                <a:latin typeface="Century Gothic" pitchFamily="34" charset="0"/>
              </a:rPr>
              <a:t>Think</a:t>
            </a:r>
            <a:r>
              <a:rPr lang="fr-CH" dirty="0" smtClean="0">
                <a:solidFill>
                  <a:schemeClr val="bg1"/>
                </a:solidFill>
                <a:latin typeface="Century Gothic" pitchFamily="34" charset="0"/>
              </a:rPr>
              <a:t>2015</a:t>
            </a:r>
            <a:endParaRPr lang="en-US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  </a:t>
            </a:r>
            <a:r>
              <a:rPr lang="en-US" dirty="0" err="1" smtClean="0"/>
              <a:t>Brodelawend</a:t>
            </a:r>
            <a:endParaRPr lang="en-US" dirty="0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457200" y="1935480"/>
            <a:ext cx="4474840" cy="4922520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en-US" dirty="0" err="1" smtClean="0"/>
              <a:t>Brodelawend</a:t>
            </a:r>
            <a:r>
              <a:rPr lang="en-US" dirty="0" smtClean="0"/>
              <a:t> e o </a:t>
            </a:r>
            <a:r>
              <a:rPr lang="en-US" b="1" dirty="0" err="1" smtClean="0"/>
              <a:t>ciorbă</a:t>
            </a:r>
            <a:r>
              <a:rPr lang="en-US" b="1" dirty="0" smtClean="0"/>
              <a:t> </a:t>
            </a:r>
            <a:r>
              <a:rPr lang="en-US" b="1" dirty="0" err="1" smtClean="0"/>
              <a:t>săsească</a:t>
            </a:r>
            <a:r>
              <a:rPr lang="en-US" dirty="0" smtClean="0"/>
              <a:t> </a:t>
            </a:r>
            <a:r>
              <a:rPr lang="en-US" dirty="0" err="1" smtClean="0"/>
              <a:t>deosebită</a:t>
            </a:r>
            <a:r>
              <a:rPr lang="en-US" dirty="0" smtClean="0"/>
              <a:t>. „</a:t>
            </a:r>
            <a:r>
              <a:rPr lang="en-US" dirty="0" err="1" smtClean="0"/>
              <a:t>Ciorbele</a:t>
            </a:r>
            <a:r>
              <a:rPr lang="en-US" dirty="0" smtClean="0"/>
              <a:t> </a:t>
            </a:r>
            <a:r>
              <a:rPr lang="en-US" dirty="0" err="1" smtClean="0"/>
              <a:t>lor</a:t>
            </a:r>
            <a:r>
              <a:rPr lang="en-US" dirty="0" smtClean="0"/>
              <a:t> </a:t>
            </a:r>
            <a:r>
              <a:rPr lang="en-US" dirty="0" err="1" smtClean="0"/>
              <a:t>seamănă</a:t>
            </a:r>
            <a:r>
              <a:rPr lang="en-US" dirty="0" smtClean="0"/>
              <a:t> cu o </a:t>
            </a:r>
            <a:r>
              <a:rPr lang="en-US" dirty="0" err="1" smtClean="0"/>
              <a:t>tocăniţă</a:t>
            </a:r>
            <a:r>
              <a:rPr lang="en-US" dirty="0" smtClean="0"/>
              <a:t>. </a:t>
            </a:r>
            <a:r>
              <a:rPr lang="fr-FR" dirty="0" err="1" smtClean="0"/>
              <a:t>Pentru</a:t>
            </a:r>
            <a:r>
              <a:rPr lang="fr-FR" dirty="0" smtClean="0"/>
              <a:t> </a:t>
            </a:r>
            <a:r>
              <a:rPr lang="fr-FR" dirty="0" err="1" smtClean="0"/>
              <a:t>această</a:t>
            </a:r>
            <a:r>
              <a:rPr lang="fr-FR" dirty="0" smtClean="0"/>
              <a:t> </a:t>
            </a:r>
            <a:r>
              <a:rPr lang="fr-FR" dirty="0" err="1" smtClean="0"/>
              <a:t>ciorbă</a:t>
            </a:r>
            <a:r>
              <a:rPr lang="fr-FR" dirty="0" smtClean="0"/>
              <a:t> e </a:t>
            </a:r>
            <a:r>
              <a:rPr lang="fr-FR" dirty="0" err="1" smtClean="0"/>
              <a:t>nevoie</a:t>
            </a:r>
            <a:r>
              <a:rPr lang="fr-FR" dirty="0" smtClean="0"/>
              <a:t> de 750 de </a:t>
            </a:r>
            <a:r>
              <a:rPr lang="fr-FR" dirty="0" err="1" smtClean="0"/>
              <a:t>grame</a:t>
            </a:r>
            <a:r>
              <a:rPr lang="fr-FR" dirty="0" smtClean="0"/>
              <a:t> de carne de </a:t>
            </a:r>
            <a:r>
              <a:rPr lang="fr-FR" dirty="0" err="1" smtClean="0"/>
              <a:t>vită</a:t>
            </a:r>
            <a:r>
              <a:rPr lang="fr-FR" dirty="0" smtClean="0"/>
              <a:t> </a:t>
            </a:r>
            <a:r>
              <a:rPr lang="fr-FR" dirty="0" err="1" smtClean="0"/>
              <a:t>sau</a:t>
            </a:r>
            <a:r>
              <a:rPr lang="fr-FR" dirty="0" smtClean="0"/>
              <a:t> porc, 6-8 </a:t>
            </a:r>
            <a:r>
              <a:rPr lang="fr-FR" dirty="0" err="1" smtClean="0"/>
              <a:t>cartofi</a:t>
            </a:r>
            <a:r>
              <a:rPr lang="fr-FR" dirty="0" smtClean="0"/>
              <a:t> </a:t>
            </a:r>
            <a:r>
              <a:rPr lang="fr-FR" dirty="0" err="1" smtClean="0"/>
              <a:t>tăiaţi</a:t>
            </a:r>
            <a:r>
              <a:rPr lang="fr-FR" dirty="0" smtClean="0"/>
              <a:t> </a:t>
            </a:r>
            <a:r>
              <a:rPr lang="fr-FR" dirty="0" err="1" smtClean="0"/>
              <a:t>cubuleţe</a:t>
            </a:r>
            <a:r>
              <a:rPr lang="fr-FR" dirty="0" smtClean="0"/>
              <a:t>, </a:t>
            </a:r>
            <a:r>
              <a:rPr lang="fr-FR" dirty="0" err="1" smtClean="0"/>
              <a:t>două</a:t>
            </a:r>
            <a:r>
              <a:rPr lang="fr-FR" dirty="0" smtClean="0"/>
              <a:t>-</a:t>
            </a:r>
            <a:r>
              <a:rPr lang="fr-FR" dirty="0" err="1" smtClean="0"/>
              <a:t>trei</a:t>
            </a:r>
            <a:r>
              <a:rPr lang="fr-FR" dirty="0" smtClean="0"/>
              <a:t> foi de </a:t>
            </a:r>
            <a:r>
              <a:rPr lang="fr-FR" dirty="0" err="1" smtClean="0"/>
              <a:t>dafin</a:t>
            </a:r>
            <a:r>
              <a:rPr lang="fr-FR" dirty="0" smtClean="0"/>
              <a:t>, 1,5 </a:t>
            </a:r>
            <a:r>
              <a:rPr lang="fr-FR" dirty="0" err="1" smtClean="0"/>
              <a:t>litri</a:t>
            </a:r>
            <a:r>
              <a:rPr lang="fr-FR" dirty="0" smtClean="0"/>
              <a:t> de </a:t>
            </a:r>
            <a:r>
              <a:rPr lang="fr-FR" dirty="0" err="1" smtClean="0"/>
              <a:t>apă</a:t>
            </a:r>
            <a:r>
              <a:rPr lang="fr-FR" dirty="0" smtClean="0"/>
              <a:t>, amidon </a:t>
            </a:r>
            <a:r>
              <a:rPr lang="fr-FR" dirty="0" err="1" smtClean="0"/>
              <a:t>dizolvat</a:t>
            </a:r>
            <a:r>
              <a:rPr lang="fr-FR" dirty="0" smtClean="0"/>
              <a:t> </a:t>
            </a:r>
            <a:r>
              <a:rPr lang="fr-FR" dirty="0" err="1" smtClean="0"/>
              <a:t>în</a:t>
            </a:r>
            <a:r>
              <a:rPr lang="fr-FR" dirty="0" smtClean="0"/>
              <a:t> </a:t>
            </a:r>
            <a:r>
              <a:rPr lang="fr-FR" dirty="0" err="1" smtClean="0"/>
              <a:t>apă</a:t>
            </a:r>
            <a:r>
              <a:rPr lang="fr-FR" dirty="0" smtClean="0"/>
              <a:t>. Se </a:t>
            </a:r>
            <a:r>
              <a:rPr lang="fr-FR" dirty="0" err="1" smtClean="0"/>
              <a:t>pune</a:t>
            </a:r>
            <a:r>
              <a:rPr lang="fr-FR" dirty="0" smtClean="0"/>
              <a:t> </a:t>
            </a:r>
            <a:r>
              <a:rPr lang="fr-FR" dirty="0" err="1" smtClean="0"/>
              <a:t>carnea</a:t>
            </a:r>
            <a:r>
              <a:rPr lang="fr-FR" dirty="0" smtClean="0"/>
              <a:t> la </a:t>
            </a:r>
            <a:r>
              <a:rPr lang="fr-FR" dirty="0" err="1" smtClean="0"/>
              <a:t>fiert</a:t>
            </a:r>
            <a:r>
              <a:rPr lang="fr-FR" dirty="0" smtClean="0"/>
              <a:t> </a:t>
            </a:r>
            <a:r>
              <a:rPr lang="fr-FR" dirty="0" err="1" smtClean="0"/>
              <a:t>în</a:t>
            </a:r>
            <a:r>
              <a:rPr lang="fr-FR" dirty="0" smtClean="0"/>
              <a:t> 500 ml de </a:t>
            </a:r>
            <a:r>
              <a:rPr lang="fr-FR" dirty="0" err="1" smtClean="0"/>
              <a:t>apă</a:t>
            </a:r>
            <a:r>
              <a:rPr lang="fr-FR" dirty="0" smtClean="0"/>
              <a:t> </a:t>
            </a:r>
            <a:r>
              <a:rPr lang="fr-FR" dirty="0" err="1" smtClean="0"/>
              <a:t>fierbinte</a:t>
            </a:r>
            <a:r>
              <a:rPr lang="fr-FR" dirty="0" smtClean="0"/>
              <a:t>, </a:t>
            </a:r>
            <a:r>
              <a:rPr lang="fr-FR" dirty="0" err="1" smtClean="0"/>
              <a:t>separat</a:t>
            </a:r>
            <a:r>
              <a:rPr lang="fr-FR" dirty="0" smtClean="0"/>
              <a:t> se </a:t>
            </a:r>
            <a:r>
              <a:rPr lang="fr-FR" dirty="0" err="1" smtClean="0"/>
              <a:t>călesc</a:t>
            </a:r>
            <a:r>
              <a:rPr lang="fr-FR" dirty="0" smtClean="0"/>
              <a:t> </a:t>
            </a:r>
            <a:r>
              <a:rPr lang="fr-FR" dirty="0" err="1" smtClean="0"/>
              <a:t>două</a:t>
            </a:r>
            <a:r>
              <a:rPr lang="fr-FR" dirty="0" smtClean="0"/>
              <a:t> </a:t>
            </a:r>
            <a:r>
              <a:rPr lang="fr-FR" dirty="0" err="1" smtClean="0"/>
              <a:t>cepe</a:t>
            </a:r>
            <a:r>
              <a:rPr lang="fr-FR" dirty="0" smtClean="0"/>
              <a:t> </a:t>
            </a:r>
            <a:r>
              <a:rPr lang="fr-FR" dirty="0" err="1" smtClean="0"/>
              <a:t>în</a:t>
            </a:r>
            <a:r>
              <a:rPr lang="fr-FR" dirty="0" smtClean="0"/>
              <a:t> </a:t>
            </a:r>
            <a:r>
              <a:rPr lang="fr-FR" dirty="0" err="1" smtClean="0"/>
              <a:t>puţin</a:t>
            </a:r>
            <a:r>
              <a:rPr lang="fr-FR" dirty="0" smtClean="0"/>
              <a:t> </a:t>
            </a:r>
            <a:r>
              <a:rPr lang="fr-FR" dirty="0" err="1" smtClean="0"/>
              <a:t>ulei</a:t>
            </a:r>
            <a:r>
              <a:rPr lang="fr-FR" dirty="0" smtClean="0"/>
              <a:t> </a:t>
            </a:r>
            <a:r>
              <a:rPr lang="ro-RO" dirty="0" smtClean="0"/>
              <a:t>ș</a:t>
            </a:r>
            <a:r>
              <a:rPr lang="fr-FR" dirty="0" smtClean="0"/>
              <a:t>i </a:t>
            </a:r>
            <a:r>
              <a:rPr lang="fr-FR" dirty="0" smtClean="0"/>
              <a:t>se </a:t>
            </a:r>
            <a:r>
              <a:rPr lang="fr-FR" dirty="0" err="1" smtClean="0"/>
              <a:t>pun</a:t>
            </a:r>
            <a:r>
              <a:rPr lang="fr-FR" dirty="0" smtClean="0"/>
              <a:t> </a:t>
            </a:r>
            <a:r>
              <a:rPr lang="fr-FR" dirty="0" err="1" smtClean="0"/>
              <a:t>în</a:t>
            </a:r>
            <a:r>
              <a:rPr lang="fr-FR" dirty="0" smtClean="0"/>
              <a:t> </a:t>
            </a:r>
            <a:r>
              <a:rPr lang="fr-FR" dirty="0" err="1" smtClean="0"/>
              <a:t>apa</a:t>
            </a:r>
            <a:r>
              <a:rPr lang="fr-FR" dirty="0" smtClean="0"/>
              <a:t> </a:t>
            </a:r>
            <a:r>
              <a:rPr lang="fr-FR" dirty="0" err="1" smtClean="0"/>
              <a:t>în</a:t>
            </a:r>
            <a:r>
              <a:rPr lang="fr-FR" dirty="0" smtClean="0"/>
              <a:t> care </a:t>
            </a:r>
            <a:r>
              <a:rPr lang="fr-FR" dirty="0" err="1" smtClean="0"/>
              <a:t>fierbe</a:t>
            </a:r>
            <a:r>
              <a:rPr lang="fr-FR" dirty="0" smtClean="0"/>
              <a:t> </a:t>
            </a:r>
            <a:r>
              <a:rPr lang="fr-FR" dirty="0" err="1" smtClean="0"/>
              <a:t>carnea</a:t>
            </a:r>
            <a:r>
              <a:rPr lang="fr-FR" dirty="0" smtClean="0"/>
              <a:t>. </a:t>
            </a:r>
            <a:r>
              <a:rPr lang="fr-FR" dirty="0" err="1" smtClean="0"/>
              <a:t>Când</a:t>
            </a:r>
            <a:r>
              <a:rPr lang="fr-FR" dirty="0" smtClean="0"/>
              <a:t> </a:t>
            </a:r>
            <a:r>
              <a:rPr lang="fr-FR" dirty="0" err="1" smtClean="0"/>
              <a:t>carnea</a:t>
            </a:r>
            <a:r>
              <a:rPr lang="fr-FR" dirty="0" smtClean="0"/>
              <a:t> e </a:t>
            </a:r>
            <a:r>
              <a:rPr lang="fr-FR" dirty="0" err="1" smtClean="0"/>
              <a:t>fiartă</a:t>
            </a:r>
            <a:r>
              <a:rPr lang="fr-FR" dirty="0" smtClean="0"/>
              <a:t>, se </a:t>
            </a:r>
            <a:r>
              <a:rPr lang="fr-FR" dirty="0" err="1" smtClean="0"/>
              <a:t>adaugă</a:t>
            </a:r>
            <a:r>
              <a:rPr lang="fr-FR" dirty="0" smtClean="0"/>
              <a:t> </a:t>
            </a:r>
            <a:r>
              <a:rPr lang="fr-FR" dirty="0" err="1" smtClean="0"/>
              <a:t>cartofii</a:t>
            </a:r>
            <a:r>
              <a:rPr lang="fr-FR" dirty="0" smtClean="0"/>
              <a:t> </a:t>
            </a:r>
            <a:r>
              <a:rPr lang="fr-FR" dirty="0" err="1" smtClean="0"/>
              <a:t>tăiaţi</a:t>
            </a:r>
            <a:r>
              <a:rPr lang="fr-FR" dirty="0" smtClean="0"/>
              <a:t> </a:t>
            </a:r>
            <a:r>
              <a:rPr lang="fr-FR" dirty="0" err="1" smtClean="0"/>
              <a:t>cubuleţe</a:t>
            </a:r>
            <a:r>
              <a:rPr lang="fr-FR" dirty="0" smtClean="0"/>
              <a:t>, un </a:t>
            </a:r>
            <a:r>
              <a:rPr lang="fr-FR" dirty="0" err="1" smtClean="0"/>
              <a:t>litru</a:t>
            </a:r>
            <a:r>
              <a:rPr lang="fr-FR" dirty="0" smtClean="0"/>
              <a:t> de </a:t>
            </a:r>
            <a:r>
              <a:rPr lang="fr-FR" dirty="0" err="1" smtClean="0"/>
              <a:t>apă</a:t>
            </a:r>
            <a:r>
              <a:rPr lang="fr-FR" dirty="0" smtClean="0"/>
              <a:t> </a:t>
            </a:r>
            <a:r>
              <a:rPr lang="fr-FR" dirty="0" err="1" smtClean="0"/>
              <a:t>sarată</a:t>
            </a:r>
            <a:r>
              <a:rPr lang="fr-FR" dirty="0" smtClean="0"/>
              <a:t> </a:t>
            </a:r>
            <a:r>
              <a:rPr lang="fr-FR" dirty="0" err="1" smtClean="0"/>
              <a:t>şi</a:t>
            </a:r>
            <a:r>
              <a:rPr lang="fr-FR" dirty="0" smtClean="0"/>
              <a:t> </a:t>
            </a:r>
            <a:r>
              <a:rPr lang="fr-FR" dirty="0" err="1" smtClean="0"/>
              <a:t>foile</a:t>
            </a:r>
            <a:r>
              <a:rPr lang="fr-FR" dirty="0" smtClean="0"/>
              <a:t> de </a:t>
            </a:r>
            <a:r>
              <a:rPr lang="fr-FR" dirty="0" err="1" smtClean="0"/>
              <a:t>dafin</a:t>
            </a:r>
            <a:r>
              <a:rPr lang="fr-FR" dirty="0" smtClean="0"/>
              <a:t>. Se </a:t>
            </a:r>
            <a:r>
              <a:rPr lang="fr-FR" dirty="0" err="1" smtClean="0"/>
              <a:t>drege</a:t>
            </a:r>
            <a:r>
              <a:rPr lang="fr-FR" dirty="0" smtClean="0"/>
              <a:t> </a:t>
            </a:r>
            <a:r>
              <a:rPr lang="fr-FR" dirty="0" err="1" smtClean="0"/>
              <a:t>cu</a:t>
            </a:r>
            <a:r>
              <a:rPr lang="fr-FR" dirty="0" smtClean="0"/>
              <a:t> amidon </a:t>
            </a:r>
            <a:r>
              <a:rPr lang="fr-FR" dirty="0" err="1" smtClean="0"/>
              <a:t>dizolvat</a:t>
            </a:r>
            <a:r>
              <a:rPr lang="fr-FR" dirty="0" smtClean="0"/>
              <a:t> </a:t>
            </a:r>
            <a:r>
              <a:rPr lang="fr-FR" dirty="0" err="1" smtClean="0"/>
              <a:t>în</a:t>
            </a:r>
            <a:r>
              <a:rPr lang="fr-FR" dirty="0" smtClean="0"/>
              <a:t> </a:t>
            </a:r>
            <a:r>
              <a:rPr lang="fr-FR" dirty="0" err="1" smtClean="0"/>
              <a:t>apă</a:t>
            </a:r>
            <a:r>
              <a:rPr lang="fr-FR" dirty="0" smtClean="0"/>
              <a:t> </a:t>
            </a:r>
            <a:r>
              <a:rPr lang="fr-FR" dirty="0" err="1" smtClean="0"/>
              <a:t>şi</a:t>
            </a:r>
            <a:r>
              <a:rPr lang="fr-FR" dirty="0" smtClean="0"/>
              <a:t> </a:t>
            </a:r>
            <a:r>
              <a:rPr lang="fr-FR" dirty="0" err="1" smtClean="0"/>
              <a:t>oţet</a:t>
            </a:r>
            <a:r>
              <a:rPr lang="fr-FR" dirty="0" smtClean="0"/>
              <a:t>, </a:t>
            </a:r>
            <a:r>
              <a:rPr lang="fr-FR" dirty="0" err="1" smtClean="0"/>
              <a:t>după</a:t>
            </a:r>
            <a:r>
              <a:rPr lang="fr-FR" dirty="0" smtClean="0"/>
              <a:t> </a:t>
            </a:r>
            <a:r>
              <a:rPr lang="fr-FR" dirty="0" err="1" smtClean="0"/>
              <a:t>gust</a:t>
            </a:r>
            <a:r>
              <a:rPr lang="fr-FR" dirty="0" smtClean="0"/>
              <a:t>. Se </a:t>
            </a:r>
            <a:r>
              <a:rPr lang="fr-FR" dirty="0" err="1" smtClean="0"/>
              <a:t>ornează</a:t>
            </a:r>
            <a:r>
              <a:rPr lang="fr-FR" dirty="0" smtClean="0"/>
              <a:t> </a:t>
            </a:r>
            <a:r>
              <a:rPr lang="fr-FR" dirty="0" err="1" smtClean="0"/>
              <a:t>cu</a:t>
            </a:r>
            <a:r>
              <a:rPr lang="fr-FR" dirty="0" smtClean="0"/>
              <a:t> </a:t>
            </a:r>
            <a:r>
              <a:rPr lang="fr-FR" dirty="0" err="1" smtClean="0"/>
              <a:t>pătrunjel</a:t>
            </a:r>
            <a:r>
              <a:rPr lang="fr-FR" dirty="0" smtClean="0"/>
              <a:t> </a:t>
            </a:r>
            <a:r>
              <a:rPr lang="fr-FR" dirty="0" err="1" smtClean="0"/>
              <a:t>verde</a:t>
            </a:r>
            <a:r>
              <a:rPr lang="fr-FR" dirty="0" smtClean="0"/>
              <a:t> </a:t>
            </a:r>
            <a:r>
              <a:rPr lang="fr-FR" dirty="0" err="1" smtClean="0"/>
              <a:t>şi</a:t>
            </a:r>
            <a:r>
              <a:rPr lang="fr-FR" dirty="0" smtClean="0"/>
              <a:t> se </a:t>
            </a:r>
            <a:r>
              <a:rPr lang="fr-FR" dirty="0" err="1" smtClean="0"/>
              <a:t>mănâncă</a:t>
            </a:r>
            <a:r>
              <a:rPr lang="fr-FR" dirty="0" smtClean="0"/>
              <a:t> </a:t>
            </a:r>
            <a:r>
              <a:rPr lang="fr-FR" dirty="0" err="1" smtClean="0"/>
              <a:t>cu</a:t>
            </a:r>
            <a:r>
              <a:rPr lang="fr-FR" dirty="0" smtClean="0"/>
              <a:t> </a:t>
            </a:r>
            <a:r>
              <a:rPr lang="fr-FR" dirty="0" err="1" smtClean="0"/>
              <a:t>smântână</a:t>
            </a:r>
            <a:r>
              <a:rPr lang="fr-FR" dirty="0" smtClean="0"/>
              <a:t>.</a:t>
            </a:r>
            <a:endParaRPr lang="en-US" dirty="0" smtClean="0"/>
          </a:p>
          <a:p>
            <a:pPr algn="just"/>
            <a:endParaRPr lang="en-US" dirty="0"/>
          </a:p>
        </p:txBody>
      </p:sp>
      <p:pic>
        <p:nvPicPr>
          <p:cNvPr id="5122" name="Picture 2" descr="DSC07250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988840"/>
            <a:ext cx="4032448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Dreptunghi 4"/>
          <p:cNvSpPr/>
          <p:nvPr/>
        </p:nvSpPr>
        <p:spPr>
          <a:xfrm>
            <a:off x="7588766" y="0"/>
            <a:ext cx="15552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CH" dirty="0" smtClean="0">
                <a:solidFill>
                  <a:srgbClr val="050DB7"/>
                </a:solidFill>
                <a:latin typeface="Century Gothic" pitchFamily="34" charset="0"/>
              </a:rPr>
              <a:t>EA</a:t>
            </a:r>
            <a:r>
              <a:rPr lang="fr-CH" b="1" dirty="0" smtClean="0">
                <a:solidFill>
                  <a:srgbClr val="050DB7"/>
                </a:solidFill>
                <a:latin typeface="Century Gothic" pitchFamily="34" charset="0"/>
              </a:rPr>
              <a:t>Think</a:t>
            </a:r>
            <a:r>
              <a:rPr lang="fr-CH" dirty="0" smtClean="0">
                <a:solidFill>
                  <a:schemeClr val="bg1"/>
                </a:solidFill>
                <a:latin typeface="Century Gothic" pitchFamily="34" charset="0"/>
              </a:rPr>
              <a:t>2015</a:t>
            </a:r>
            <a:endParaRPr lang="en-US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  </a:t>
            </a:r>
            <a:r>
              <a:rPr lang="en-US" dirty="0" err="1" smtClean="0"/>
              <a:t>Cartofi</a:t>
            </a:r>
            <a:r>
              <a:rPr lang="en-US" dirty="0" smtClean="0"/>
              <a:t> </a:t>
            </a:r>
            <a:r>
              <a:rPr lang="en-US" dirty="0" err="1" smtClean="0"/>
              <a:t>ungure</a:t>
            </a:r>
            <a:r>
              <a:rPr lang="ro-RO" dirty="0" smtClean="0"/>
              <a:t>ș</a:t>
            </a:r>
            <a:r>
              <a:rPr lang="en-US" dirty="0" err="1" smtClean="0"/>
              <a:t>ti</a:t>
            </a:r>
            <a:endParaRPr lang="en-US" dirty="0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457200" y="1935480"/>
            <a:ext cx="7715200" cy="4805888"/>
          </a:xfrm>
        </p:spPr>
        <p:txBody>
          <a:bodyPr>
            <a:normAutofit fontScale="85000" lnSpcReduction="10000"/>
          </a:bodyPr>
          <a:lstStyle/>
          <a:p>
            <a:pPr algn="just">
              <a:buNone/>
            </a:pPr>
            <a:r>
              <a:rPr lang="en-US" b="1" dirty="0" err="1" smtClean="0">
                <a:solidFill>
                  <a:schemeClr val="accent2">
                    <a:lumMod val="50000"/>
                  </a:schemeClr>
                </a:solidFill>
              </a:rPr>
              <a:t>Ingrediente</a:t>
            </a:r>
            <a:endParaRPr lang="en-US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lvl="0" algn="just"/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750 </a:t>
            </a:r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</a:rPr>
              <a:t>gr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</a:rPr>
              <a:t>cartofi</a:t>
            </a:r>
            <a:endParaRPr lang="en-US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lvl="0" algn="just"/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2-3 </a:t>
            </a:r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</a:rPr>
              <a:t>cepe</a:t>
            </a:r>
            <a:endParaRPr lang="en-US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lvl="0" algn="just"/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3-4 </a:t>
            </a:r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</a:rPr>
              <a:t>linguri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</a:rPr>
              <a:t>ulei</a:t>
            </a:r>
            <a:endParaRPr lang="en-US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lvl="0" algn="just"/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</a:rPr>
              <a:t>sare</a:t>
            </a:r>
            <a:endParaRPr lang="en-US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lvl="0" algn="just"/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piper</a:t>
            </a:r>
          </a:p>
          <a:p>
            <a:pPr algn="just">
              <a:buNone/>
            </a:pPr>
            <a:r>
              <a:rPr lang="en-US" b="1" dirty="0" err="1" smtClean="0">
                <a:solidFill>
                  <a:schemeClr val="accent2">
                    <a:lumMod val="50000"/>
                  </a:schemeClr>
                </a:solidFill>
              </a:rPr>
              <a:t>Instruc</a:t>
            </a:r>
            <a:r>
              <a:rPr lang="ro-RO" b="1" dirty="0" smtClean="0">
                <a:solidFill>
                  <a:schemeClr val="accent2">
                    <a:lumMod val="50000"/>
                  </a:schemeClr>
                </a:solidFill>
              </a:rPr>
              <a:t>ț</a:t>
            </a:r>
            <a:r>
              <a:rPr lang="en-US" b="1" dirty="0" err="1" smtClean="0">
                <a:solidFill>
                  <a:schemeClr val="accent2">
                    <a:lumMod val="50000"/>
                  </a:schemeClr>
                </a:solidFill>
              </a:rPr>
              <a:t>iuni</a:t>
            </a:r>
            <a:endParaRPr lang="en-US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lvl="0" algn="just"/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Se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spal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ă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cartofii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ș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i se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fierb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î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n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coaj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ă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. </a:t>
            </a:r>
            <a:endParaRPr lang="en-US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lvl="0" algn="just"/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C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â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nd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sunt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gata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, se cura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ță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de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coaj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ă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o-RO" dirty="0">
                <a:solidFill>
                  <a:schemeClr val="accent2">
                    <a:lumMod val="50000"/>
                  </a:schemeClr>
                </a:solidFill>
              </a:rPr>
              <a:t>ș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i se taie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felii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sub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ț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iri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sau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cuburi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  <a:endParaRPr lang="en-US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lvl="0" algn="just"/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Se taie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ceapa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marunt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ș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i se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pr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ă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jeste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o-RO" dirty="0">
                <a:solidFill>
                  <a:schemeClr val="accent2">
                    <a:lumMod val="50000"/>
                  </a:schemeClr>
                </a:solidFill>
              </a:rPr>
              <a:t>î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n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ulei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, </a:t>
            </a:r>
            <a:r>
              <a:rPr lang="ro-RO" dirty="0" err="1">
                <a:solidFill>
                  <a:schemeClr val="accent2">
                    <a:lumMod val="50000"/>
                  </a:schemeClr>
                </a:solidFill>
              </a:rPr>
              <a:t>î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ntr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-o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tigaie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, p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â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n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ă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ce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capat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ă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culoarea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galbuie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, se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adaug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ă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cartofii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t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ă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ia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ț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i,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sarea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,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piperul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ș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i se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amestec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ă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bine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strivind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pu</a:t>
            </a:r>
            <a:r>
              <a:rPr lang="ro-RO" smtClean="0">
                <a:solidFill>
                  <a:schemeClr val="accent2">
                    <a:lumMod val="50000"/>
                  </a:schemeClr>
                </a:solidFill>
              </a:rPr>
              <a:t>ț</a:t>
            </a:r>
            <a:r>
              <a:rPr lang="fr-FR" smtClean="0">
                <a:solidFill>
                  <a:schemeClr val="accent2">
                    <a:lumMod val="50000"/>
                  </a:schemeClr>
                </a:solidFill>
              </a:rPr>
              <a:t>in </a:t>
            </a:r>
            <a:r>
              <a:rPr lang="fr-FR" dirty="0" err="1" smtClean="0">
                <a:solidFill>
                  <a:schemeClr val="accent2">
                    <a:lumMod val="50000"/>
                  </a:schemeClr>
                </a:solidFill>
              </a:rPr>
              <a:t>cartofii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  <a:endParaRPr lang="en-US" dirty="0" smtClean="0">
              <a:solidFill>
                <a:schemeClr val="accent2">
                  <a:lumMod val="50000"/>
                </a:schemeClr>
              </a:solidFill>
            </a:endParaRPr>
          </a:p>
          <a:p>
            <a:endParaRPr lang="en-US" dirty="0"/>
          </a:p>
        </p:txBody>
      </p:sp>
      <p:pic>
        <p:nvPicPr>
          <p:cNvPr id="6146" name="Picture 2" descr="cartofi-unguresti-480x36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1916832"/>
            <a:ext cx="3960440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Dreptunghi 4"/>
          <p:cNvSpPr/>
          <p:nvPr/>
        </p:nvSpPr>
        <p:spPr>
          <a:xfrm>
            <a:off x="7588766" y="0"/>
            <a:ext cx="15552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CH" dirty="0" smtClean="0">
                <a:solidFill>
                  <a:srgbClr val="050DB7"/>
                </a:solidFill>
                <a:latin typeface="Century Gothic" pitchFamily="34" charset="0"/>
              </a:rPr>
              <a:t>EA</a:t>
            </a:r>
            <a:r>
              <a:rPr lang="fr-CH" b="1" dirty="0" smtClean="0">
                <a:solidFill>
                  <a:srgbClr val="050DB7"/>
                </a:solidFill>
                <a:latin typeface="Century Gothic" pitchFamily="34" charset="0"/>
              </a:rPr>
              <a:t>Think</a:t>
            </a:r>
            <a:r>
              <a:rPr lang="fr-CH" dirty="0" smtClean="0">
                <a:solidFill>
                  <a:schemeClr val="bg1"/>
                </a:solidFill>
                <a:latin typeface="Century Gothic" pitchFamily="34" charset="0"/>
              </a:rPr>
              <a:t>2015</a:t>
            </a:r>
            <a:endParaRPr lang="en-US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ux">
  <a:themeElements>
    <a:clrScheme name="Flux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ux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ux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140</TotalTime>
  <Words>840</Words>
  <Application>Microsoft Office PowerPoint</Application>
  <PresentationFormat>On-screen Show (4:3)</PresentationFormat>
  <Paragraphs>41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Calibri</vt:lpstr>
      <vt:lpstr>Century Gothic</vt:lpstr>
      <vt:lpstr>Constantia</vt:lpstr>
      <vt:lpstr>Wingdings 2</vt:lpstr>
      <vt:lpstr>Flux</vt:lpstr>
      <vt:lpstr>PowerPoint Presentation</vt:lpstr>
      <vt:lpstr>                  Cherdele</vt:lpstr>
      <vt:lpstr>PowerPoint Presentation</vt:lpstr>
      <vt:lpstr>   </vt:lpstr>
      <vt:lpstr>                  Baclavale</vt:lpstr>
      <vt:lpstr>     Ciorba de nunta tătărească</vt:lpstr>
      <vt:lpstr>PowerPoint Presentation</vt:lpstr>
      <vt:lpstr>            Brodelawend</vt:lpstr>
      <vt:lpstr>            Cartofi ungurești</vt:lpstr>
    </vt:vector>
  </TitlesOfParts>
  <Company>Unitate Scolara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Diapozitivul 1</dc:title>
  <dc:creator>user</dc:creator>
  <cp:lastModifiedBy>admin</cp:lastModifiedBy>
  <cp:revision>13</cp:revision>
  <dcterms:created xsi:type="dcterms:W3CDTF">2015-06-11T12:39:51Z</dcterms:created>
  <dcterms:modified xsi:type="dcterms:W3CDTF">2017-11-07T13:57:22Z</dcterms:modified>
</cp:coreProperties>
</file>